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48" r:id="rId2"/>
    <p:sldMasterId id="2147483689" r:id="rId3"/>
    <p:sldMasterId id="2147483668" r:id="rId4"/>
    <p:sldMasterId id="2147483684" r:id="rId5"/>
    <p:sldMasterId id="2147483687" r:id="rId6"/>
    <p:sldMasterId id="2147483675" r:id="rId7"/>
  </p:sldMasterIdLst>
  <p:notesMasterIdLst>
    <p:notesMasterId r:id="rId134"/>
  </p:notesMasterIdLst>
  <p:sldIdLst>
    <p:sldId id="256" r:id="rId8"/>
    <p:sldId id="479" r:id="rId9"/>
    <p:sldId id="512" r:id="rId10"/>
    <p:sldId id="514" r:id="rId11"/>
    <p:sldId id="402" r:id="rId12"/>
    <p:sldId id="508" r:id="rId13"/>
    <p:sldId id="513" r:id="rId14"/>
    <p:sldId id="467" r:id="rId15"/>
    <p:sldId id="468" r:id="rId16"/>
    <p:sldId id="474" r:id="rId17"/>
    <p:sldId id="283" r:id="rId18"/>
    <p:sldId id="409" r:id="rId19"/>
    <p:sldId id="537" r:id="rId20"/>
    <p:sldId id="536" r:id="rId21"/>
    <p:sldId id="519" r:id="rId22"/>
    <p:sldId id="520" r:id="rId23"/>
    <p:sldId id="521" r:id="rId24"/>
    <p:sldId id="396" r:id="rId25"/>
    <p:sldId id="515" r:id="rId26"/>
    <p:sldId id="516" r:id="rId27"/>
    <p:sldId id="481" r:id="rId28"/>
    <p:sldId id="517" r:id="rId29"/>
    <p:sldId id="518" r:id="rId30"/>
    <p:sldId id="482" r:id="rId31"/>
    <p:sldId id="292" r:id="rId32"/>
    <p:sldId id="293" r:id="rId33"/>
    <p:sldId id="298" r:id="rId34"/>
    <p:sldId id="299" r:id="rId35"/>
    <p:sldId id="354" r:id="rId36"/>
    <p:sldId id="360" r:id="rId37"/>
    <p:sldId id="485" r:id="rId38"/>
    <p:sldId id="484" r:id="rId39"/>
    <p:sldId id="522" r:id="rId40"/>
    <p:sldId id="523" r:id="rId41"/>
    <p:sldId id="525" r:id="rId42"/>
    <p:sldId id="526" r:id="rId43"/>
    <p:sldId id="538" r:id="rId44"/>
    <p:sldId id="539" r:id="rId45"/>
    <p:sldId id="540" r:id="rId46"/>
    <p:sldId id="527" r:id="rId47"/>
    <p:sldId id="528" r:id="rId48"/>
    <p:sldId id="529" r:id="rId49"/>
    <p:sldId id="530" r:id="rId50"/>
    <p:sldId id="531" r:id="rId51"/>
    <p:sldId id="532" r:id="rId52"/>
    <p:sldId id="301" r:id="rId53"/>
    <p:sldId id="364" r:id="rId54"/>
    <p:sldId id="365" r:id="rId55"/>
    <p:sldId id="410" r:id="rId56"/>
    <p:sldId id="411" r:id="rId57"/>
    <p:sldId id="303" r:id="rId58"/>
    <p:sldId id="368" r:id="rId59"/>
    <p:sldId id="329" r:id="rId60"/>
    <p:sldId id="367" r:id="rId61"/>
    <p:sldId id="412" r:id="rId62"/>
    <p:sldId id="464" r:id="rId63"/>
    <p:sldId id="533" r:id="rId64"/>
    <p:sldId id="534" r:id="rId65"/>
    <p:sldId id="486" r:id="rId66"/>
    <p:sldId id="487" r:id="rId67"/>
    <p:sldId id="488" r:id="rId68"/>
    <p:sldId id="489" r:id="rId69"/>
    <p:sldId id="491" r:id="rId70"/>
    <p:sldId id="506" r:id="rId71"/>
    <p:sldId id="371" r:id="rId72"/>
    <p:sldId id="370" r:id="rId73"/>
    <p:sldId id="413" r:id="rId74"/>
    <p:sldId id="414" r:id="rId75"/>
    <p:sldId id="415" r:id="rId76"/>
    <p:sldId id="422" r:id="rId77"/>
    <p:sldId id="423" r:id="rId78"/>
    <p:sldId id="424" r:id="rId79"/>
    <p:sldId id="425" r:id="rId80"/>
    <p:sldId id="535" r:id="rId81"/>
    <p:sldId id="430" r:id="rId82"/>
    <p:sldId id="433" r:id="rId83"/>
    <p:sldId id="431" r:id="rId84"/>
    <p:sldId id="432" r:id="rId85"/>
    <p:sldId id="435" r:id="rId86"/>
    <p:sldId id="434" r:id="rId87"/>
    <p:sldId id="440" r:id="rId88"/>
    <p:sldId id="439" r:id="rId89"/>
    <p:sldId id="441" r:id="rId90"/>
    <p:sldId id="442" r:id="rId91"/>
    <p:sldId id="443" r:id="rId92"/>
    <p:sldId id="458" r:id="rId93"/>
    <p:sldId id="459" r:id="rId94"/>
    <p:sldId id="452" r:id="rId95"/>
    <p:sldId id="453" r:id="rId96"/>
    <p:sldId id="454" r:id="rId97"/>
    <p:sldId id="455" r:id="rId98"/>
    <p:sldId id="456" r:id="rId99"/>
    <p:sldId id="457" r:id="rId100"/>
    <p:sldId id="498" r:id="rId101"/>
    <p:sldId id="493" r:id="rId102"/>
    <p:sldId id="497" r:id="rId103"/>
    <p:sldId id="500" r:id="rId104"/>
    <p:sldId id="501" r:id="rId105"/>
    <p:sldId id="502" r:id="rId106"/>
    <p:sldId id="503" r:id="rId107"/>
    <p:sldId id="446" r:id="rId108"/>
    <p:sldId id="504" r:id="rId109"/>
    <p:sldId id="445" r:id="rId110"/>
    <p:sldId id="447" r:id="rId111"/>
    <p:sldId id="448" r:id="rId112"/>
    <p:sldId id="449" r:id="rId113"/>
    <p:sldId id="450" r:id="rId114"/>
    <p:sldId id="451" r:id="rId115"/>
    <p:sldId id="342" r:id="rId116"/>
    <p:sldId id="260" r:id="rId117"/>
    <p:sldId id="281" r:id="rId118"/>
    <p:sldId id="262" r:id="rId119"/>
    <p:sldId id="263" r:id="rId120"/>
    <p:sldId id="264" r:id="rId121"/>
    <p:sldId id="265" r:id="rId122"/>
    <p:sldId id="266" r:id="rId123"/>
    <p:sldId id="277" r:id="rId124"/>
    <p:sldId id="282" r:id="rId125"/>
    <p:sldId id="279" r:id="rId126"/>
    <p:sldId id="270" r:id="rId127"/>
    <p:sldId id="271" r:id="rId128"/>
    <p:sldId id="272" r:id="rId129"/>
    <p:sldId id="273" r:id="rId130"/>
    <p:sldId id="280" r:id="rId131"/>
    <p:sldId id="275" r:id="rId132"/>
    <p:sldId id="276" r:id="rId1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소개" id="{9F11E55F-842D-43F7-B03B-50E172093BC9}">
          <p14:sldIdLst>
            <p14:sldId id="256"/>
            <p14:sldId id="479"/>
          </p14:sldIdLst>
        </p14:section>
        <p14:section name="자동화 시스템의 개요" id="{EC7CD7CF-85FE-4005-A26B-DEF64EC9A3F5}">
          <p14:sldIdLst>
            <p14:sldId id="512"/>
            <p14:sldId id="514"/>
            <p14:sldId id="402"/>
            <p14:sldId id="508"/>
            <p14:sldId id="513"/>
            <p14:sldId id="467"/>
            <p14:sldId id="468"/>
            <p14:sldId id="474"/>
            <p14:sldId id="283"/>
            <p14:sldId id="409"/>
            <p14:sldId id="537"/>
            <p14:sldId id="536"/>
            <p14:sldId id="519"/>
            <p14:sldId id="520"/>
            <p14:sldId id="521"/>
            <p14:sldId id="396"/>
            <p14:sldId id="515"/>
            <p14:sldId id="516"/>
            <p14:sldId id="481"/>
            <p14:sldId id="517"/>
            <p14:sldId id="518"/>
            <p14:sldId id="482"/>
          </p14:sldIdLst>
        </p14:section>
        <p14:section name="PLC 제어 프로그래밍 기초" id="{430F19EF-117B-4C8A-8BF1-C459681F6DF3}">
          <p14:sldIdLst>
            <p14:sldId id="292"/>
            <p14:sldId id="293"/>
            <p14:sldId id="298"/>
            <p14:sldId id="299"/>
            <p14:sldId id="354"/>
            <p14:sldId id="360"/>
            <p14:sldId id="485"/>
            <p14:sldId id="484"/>
            <p14:sldId id="522"/>
            <p14:sldId id="523"/>
            <p14:sldId id="525"/>
            <p14:sldId id="526"/>
            <p14:sldId id="538"/>
            <p14:sldId id="539"/>
            <p14:sldId id="540"/>
            <p14:sldId id="527"/>
            <p14:sldId id="528"/>
            <p14:sldId id="529"/>
            <p14:sldId id="530"/>
            <p14:sldId id="531"/>
            <p14:sldId id="532"/>
            <p14:sldId id="301"/>
            <p14:sldId id="364"/>
            <p14:sldId id="365"/>
            <p14:sldId id="410"/>
            <p14:sldId id="411"/>
            <p14:sldId id="303"/>
            <p14:sldId id="368"/>
            <p14:sldId id="329"/>
            <p14:sldId id="367"/>
            <p14:sldId id="412"/>
            <p14:sldId id="464"/>
            <p14:sldId id="533"/>
            <p14:sldId id="534"/>
            <p14:sldId id="486"/>
            <p14:sldId id="487"/>
            <p14:sldId id="488"/>
            <p14:sldId id="489"/>
          </p14:sldIdLst>
        </p14:section>
        <p14:section name="PLC 제어 응용 프로그래밍" id="{6AFEEC9C-5D60-4944-B7E4-8812E0FD266D}">
          <p14:sldIdLst>
            <p14:sldId id="491"/>
            <p14:sldId id="506"/>
            <p14:sldId id="371"/>
            <p14:sldId id="370"/>
            <p14:sldId id="413"/>
            <p14:sldId id="414"/>
            <p14:sldId id="415"/>
            <p14:sldId id="422"/>
            <p14:sldId id="423"/>
            <p14:sldId id="424"/>
            <p14:sldId id="425"/>
            <p14:sldId id="535"/>
            <p14:sldId id="430"/>
            <p14:sldId id="433"/>
            <p14:sldId id="431"/>
            <p14:sldId id="432"/>
          </p14:sldIdLst>
        </p14:section>
        <p14:section name="HMI PLC 제어" id="{416B4E11-9814-4F59-B40D-9289DF209AA6}">
          <p14:sldIdLst>
            <p14:sldId id="435"/>
            <p14:sldId id="434"/>
            <p14:sldId id="440"/>
            <p14:sldId id="439"/>
            <p14:sldId id="441"/>
            <p14:sldId id="442"/>
            <p14:sldId id="443"/>
            <p14:sldId id="458"/>
            <p14:sldId id="459"/>
            <p14:sldId id="452"/>
            <p14:sldId id="453"/>
            <p14:sldId id="454"/>
            <p14:sldId id="455"/>
            <p14:sldId id="456"/>
            <p14:sldId id="457"/>
            <p14:sldId id="498"/>
            <p14:sldId id="493"/>
            <p14:sldId id="497"/>
            <p14:sldId id="500"/>
            <p14:sldId id="501"/>
            <p14:sldId id="502"/>
            <p14:sldId id="503"/>
            <p14:sldId id="446"/>
            <p14:sldId id="504"/>
            <p14:sldId id="445"/>
            <p14:sldId id="447"/>
            <p14:sldId id="448"/>
            <p14:sldId id="449"/>
            <p14:sldId id="450"/>
            <p14:sldId id="451"/>
            <p14:sldId id="342"/>
          </p14:sldIdLst>
        </p14:section>
        <p14:section name="제목 없는 구역" id="{2294A0AF-FE73-4D71-9DBA-37E6237B3F3F}">
          <p14:sldIdLst>
            <p14:sldId id="260"/>
            <p14:sldId id="281"/>
            <p14:sldId id="262"/>
            <p14:sldId id="263"/>
            <p14:sldId id="264"/>
            <p14:sldId id="265"/>
            <p14:sldId id="266"/>
            <p14:sldId id="277"/>
            <p14:sldId id="282"/>
            <p14:sldId id="279"/>
            <p14:sldId id="270"/>
            <p14:sldId id="271"/>
            <p14:sldId id="272"/>
            <p14:sldId id="273"/>
            <p14:sldId id="28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CC"/>
    <a:srgbClr val="990033"/>
    <a:srgbClr val="6600FF"/>
    <a:srgbClr val="B80000"/>
    <a:srgbClr val="EE8E00"/>
    <a:srgbClr val="FFFFD1"/>
    <a:srgbClr val="FFFFAB"/>
    <a:srgbClr val="D5D5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79835" autoAdjust="0"/>
  </p:normalViewPr>
  <p:slideViewPr>
    <p:cSldViewPr>
      <p:cViewPr varScale="1">
        <p:scale>
          <a:sx n="101" d="100"/>
          <a:sy n="101" d="100"/>
        </p:scale>
        <p:origin x="120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38" Type="http://schemas.openxmlformats.org/officeDocument/2006/relationships/tableStyles" Target="tableStyle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26" Type="http://schemas.openxmlformats.org/officeDocument/2006/relationships/slide" Target="slides/slide119.xml"/><Relationship Id="rId134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13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slide" Target="slides/slide123.xml"/><Relationship Id="rId13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9B98-A743-44EA-92F3-B606CCD93FF6}" type="datetimeFigureOut">
              <a:rPr lang="ko-KR" altLang="en-US" smtClean="0"/>
              <a:pPr/>
              <a:t>2021-07-02 Fri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BBDD7-4BCC-41C9-81E5-E0771190B0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6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스마트팩토리는 기존의 자동화 공장에서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유통까지의 모든 과정을 총괄하는 지능형</a:t>
            </a:r>
            <a:r>
              <a:rPr lang="ko-KR" altLang="en-US" baseline="0" dirty="0" smtClean="0"/>
              <a:t> 관리시스템을 추가한 것이다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1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4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9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20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94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08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07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91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37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5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7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4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74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61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43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95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54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92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17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97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70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61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0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23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2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836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94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944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64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2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568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39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333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89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3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84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00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4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79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043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51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841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918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831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0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82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461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98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965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875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40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336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398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28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280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9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119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6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046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97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68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078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073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427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019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6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211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310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929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49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02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5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5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white">
          <a:xfrm>
            <a:off x="3600" y="4509120"/>
            <a:ext cx="9129600" cy="237626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090" name="Group 18"/>
          <p:cNvGrpSpPr>
            <a:grpSpLocks/>
          </p:cNvGrpSpPr>
          <p:nvPr/>
        </p:nvGrpSpPr>
        <p:grpSpPr bwMode="auto">
          <a:xfrm rot="-10800000">
            <a:off x="7413625" y="5127380"/>
            <a:ext cx="1655763" cy="1630363"/>
            <a:chOff x="0" y="2704"/>
            <a:chExt cx="1063" cy="1086"/>
          </a:xfrm>
        </p:grpSpPr>
        <p:sp>
          <p:nvSpPr>
            <p:cNvPr id="3091" name="Rectangle 19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784304"/>
            <a:ext cx="7086600" cy="381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  <a:endParaRPr lang="en-US" altLang="ko-KR" noProof="0" smtClean="0"/>
          </a:p>
        </p:txBody>
      </p:sp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72756" y="4643788"/>
            <a:ext cx="1655762" cy="1630362"/>
            <a:chOff x="0" y="2704"/>
            <a:chExt cx="1063" cy="1086"/>
          </a:xfrm>
        </p:grpSpPr>
        <p:sp>
          <p:nvSpPr>
            <p:cNvPr id="3102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912766"/>
            <a:ext cx="7239000" cy="6318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10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6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3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7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29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78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PLC</a:t>
            </a:r>
            <a:r>
              <a:rPr lang="en-US" altLang="ko-KR" sz="3200" kern="0" baseline="0" dirty="0" smtClean="0">
                <a:ea typeface="굴림" charset="-127"/>
              </a:rPr>
              <a:t> </a:t>
            </a:r>
            <a:r>
              <a:rPr lang="ko-KR" altLang="en-US" sz="3200" kern="0" baseline="0" dirty="0" smtClean="0">
                <a:ea typeface="굴림" charset="-127"/>
              </a:rPr>
              <a:t>제어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4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4864" y="6152666"/>
            <a:ext cx="91296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8200" y="6237622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Ⅰ. </a:t>
            </a:r>
            <a:r>
              <a:rPr lang="ko-KR" altLang="en-US" sz="3200" kern="0" dirty="0" smtClean="0">
                <a:ea typeface="굴림" charset="-127"/>
              </a:rPr>
              <a:t>자동화 시스템의 개요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29" name="Picture 4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2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Ⅱ. PLC </a:t>
            </a:r>
            <a:r>
              <a:rPr lang="ko-KR" altLang="en-US" sz="3200" kern="0" dirty="0" smtClean="0">
                <a:ea typeface="굴림" charset="-127"/>
              </a:rPr>
              <a:t>제어 프로그래밍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50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Ⅲ. PLC </a:t>
            </a:r>
            <a:r>
              <a:rPr lang="ko-KR" altLang="en-US" sz="3200" kern="0" dirty="0" smtClean="0">
                <a:ea typeface="굴림" charset="-127"/>
              </a:rPr>
              <a:t>제어 응용 프로그래밍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15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Ⅳ.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95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Ⅴ.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grpSp>
        <p:nvGrpSpPr>
          <p:cNvPr id="1040" name="Group 16"/>
          <p:cNvGrpSpPr>
            <a:grpSpLocks/>
          </p:cNvGrpSpPr>
          <p:nvPr userDrawn="1"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51" name="Group 27"/>
          <p:cNvGrpSpPr>
            <a:grpSpLocks/>
          </p:cNvGrpSpPr>
          <p:nvPr userDrawn="1"/>
        </p:nvGrpSpPr>
        <p:grpSpPr bwMode="auto">
          <a:xfrm rot="-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2" name="그룹 3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4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5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3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Steam_engine_in_action.gif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&#49828;&#47560;&#53944;&#54057;&#53664;&#47532;%20&#44288;&#47144;&#51088;&#47308;/4&#52264;&#49328;&#50629;&#54785;&#47749;%203&#48516;%20&#50836;&#50557;.mp4" TargetMode="External"/><Relationship Id="rId4" Type="http://schemas.openxmlformats.org/officeDocument/2006/relationships/hyperlink" Target="https://m.blog.naver.com/PostView.nhn?blogId=hjhiphop&amp;logNo=221228132259&amp;proxyReferer=https:%2F%2Fwww.google.com%2F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6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3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gif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gif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hyperlink" Target="&#46041;&#50689;&#49345;/2_&#49828;&#47560;&#53944;&#54057;&#53664;&#47532;%205G&#44032;%20&#44277;&#51109;&#50640;%20&#46020;&#51077;&#46104;&#47732;.mp4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2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75656" y="5613984"/>
            <a:ext cx="6624736" cy="911360"/>
          </a:xfr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PLC </a:t>
            </a:r>
            <a:r>
              <a:rPr lang="ko-KR" altLang="en-US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제어 기초</a:t>
            </a:r>
            <a:endParaRPr lang="en-US" altLang="ko-KR" sz="44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" y="259829"/>
            <a:ext cx="9144000" cy="4295775"/>
          </a:xfrm>
          <a:prstGeom prst="rect">
            <a:avLst/>
          </a:prstGeom>
        </p:spPr>
      </p:pic>
      <p:sp>
        <p:nvSpPr>
          <p:cNvPr id="2" name="직사각형 1">
            <a:hlinkClick r:id="rId3"/>
          </p:cNvPr>
          <p:cNvSpPr/>
          <p:nvPr/>
        </p:nvSpPr>
        <p:spPr bwMode="auto">
          <a:xfrm>
            <a:off x="27482" y="3917014"/>
            <a:ext cx="1328040" cy="638590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hlinkClick r:id="rId4"/>
          </p:cNvPr>
          <p:cNvSpPr/>
          <p:nvPr/>
        </p:nvSpPr>
        <p:spPr bwMode="auto">
          <a:xfrm>
            <a:off x="1379404" y="3573016"/>
            <a:ext cx="1608420" cy="9825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>
            <a:hlinkClick r:id="rId5" action="ppaction://hlinkfile"/>
          </p:cNvPr>
          <p:cNvSpPr/>
          <p:nvPr/>
        </p:nvSpPr>
        <p:spPr bwMode="auto">
          <a:xfrm>
            <a:off x="5796136" y="980728"/>
            <a:ext cx="2592288" cy="7920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8066" name="Picture 2" descr="http://www.msdkr.com/news/photo/201906/10652_4388_185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9828"/>
            <a:ext cx="9144000" cy="43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840" y="254883"/>
            <a:ext cx="6011521" cy="2883532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6" y="1097447"/>
            <a:ext cx="3984380" cy="3506937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482899" y="4887939"/>
            <a:ext cx="4529261" cy="762278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2800" kern="0" dirty="0" smtClean="0">
                <a:ln w="11430"/>
                <a:solidFill>
                  <a:schemeClr val="accent4">
                    <a:lumMod val="25000"/>
                    <a:lumOff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2021 </a:t>
            </a:r>
            <a:r>
              <a:rPr lang="ko-KR" altLang="en-US" sz="2800" kern="0" dirty="0" smtClean="0">
                <a:ln w="11430"/>
                <a:solidFill>
                  <a:schemeClr val="accent4">
                    <a:lumMod val="25000"/>
                    <a:lumOff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특수분야 직무연수</a:t>
            </a:r>
            <a:endParaRPr lang="en-US" altLang="ko-KR" sz="2800" kern="0" dirty="0">
              <a:ln w="11430"/>
              <a:solidFill>
                <a:schemeClr val="accent4">
                  <a:lumMod val="25000"/>
                  <a:lumOff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172400" cy="45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2161" name="_x219279888" descr="DRW00000dcc3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4258"/>
            <a:ext cx="6192688" cy="48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9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0529" name="_x909671288" descr="DRW00002b1c06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916832"/>
            <a:ext cx="635853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5" name="그룹 1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2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8" name="_x909672512" descr="EMB00002b1c06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>
            <a:fillRect/>
          </a:stretch>
        </p:blipFill>
        <p:spPr bwMode="auto">
          <a:xfrm>
            <a:off x="821805" y="2141973"/>
            <a:ext cx="7155631" cy="33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7" name="그룹 3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9505" name="_x909671000" descr="EMB00002b1c06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73069"/>
            <a:ext cx="7257003" cy="29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9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1553" name="_x909672728" descr="DRW00002b1c06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5958779" cy="36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2577" name="_x909676544" descr="DRW00002b1c06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77080"/>
            <a:ext cx="5328592" cy="36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0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3601" name="_x912432600" descr="DRW00002b1c06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45129"/>
            <a:ext cx="5256584" cy="37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5" name="그룹 3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5" name="_x912936184" descr="DRW00002b1c06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7758"/>
            <a:ext cx="5725094" cy="51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6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7697" name="_x912936832" descr="DRW00002b1c0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42477"/>
            <a:ext cx="5904656" cy="3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5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979712" y="4365104"/>
            <a:ext cx="5616624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400" b="1" cap="all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Seoul Technical High school</a:t>
            </a:r>
            <a:endParaRPr lang="en-US" altLang="ko-KR" sz="2400" b="1" cap="all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  <a:ea typeface="굴림" charset="-127"/>
            </a:endParaRP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79712" y="2780928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</a:t>
            </a:r>
            <a:r>
              <a:rPr lang="en-US" altLang="ko-KR" sz="44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ha</a:t>
            </a:r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nk</a:t>
            </a:r>
            <a:r>
              <a:rPr lang="en-US" altLang="ko-K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CC00"/>
                </a:soli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You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!</a:t>
            </a:r>
            <a:endParaRPr lang="ko-KR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3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467544" y="1328904"/>
            <a:ext cx="2870361" cy="4404352"/>
            <a:chOff x="576" y="1852"/>
            <a:chExt cx="1446" cy="2078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946" y="1858"/>
              <a:ext cx="696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PLC</a:t>
              </a:r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 제어란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72718" y="1965834"/>
            <a:ext cx="26579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PLC</a:t>
            </a:r>
            <a:r>
              <a:rPr lang="en-US" altLang="ko-KR" dirty="0" smtClean="0"/>
              <a:t>(Programmable Logic Controller)</a:t>
            </a:r>
            <a:r>
              <a:rPr lang="ko-KR" altLang="en-US" dirty="0" smtClean="0"/>
              <a:t>제어는 자동화 시스템을 구축하는데 필요한 대표적인 기술로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저장된 프로그램에 의해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드릴 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컨베이</a:t>
            </a:r>
            <a:r>
              <a:rPr lang="ko-KR" altLang="en-US" dirty="0"/>
              <a:t>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 램프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주변기기를 자동으로 동작하도록 제어하는 기술이다</a:t>
            </a:r>
            <a:r>
              <a:rPr lang="en-US" altLang="ko-KR" dirty="0" smtClean="0"/>
              <a:t>.</a:t>
            </a:r>
          </a:p>
        </p:txBody>
      </p:sp>
      <p:pic>
        <p:nvPicPr>
          <p:cNvPr id="89089" name="_x249144624" descr="EMB00001aa412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99668"/>
            <a:ext cx="5354638" cy="19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89866" y="1489487"/>
            <a:ext cx="3736328" cy="499353"/>
            <a:chOff x="4061874" y="1746857"/>
            <a:chExt cx="3736328" cy="49935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 제어의 기본 동작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77315" y="4200590"/>
            <a:ext cx="4341530" cy="1329332"/>
            <a:chOff x="4046894" y="4115892"/>
            <a:chExt cx="4341530" cy="1329332"/>
          </a:xfrm>
        </p:grpSpPr>
        <p:sp>
          <p:nvSpPr>
            <p:cNvPr id="41" name="AutoShape 16"/>
            <p:cNvSpPr>
              <a:spLocks noChangeArrowheads="1"/>
            </p:cNvSpPr>
            <p:nvPr/>
          </p:nvSpPr>
          <p:spPr bwMode="auto">
            <a:xfrm>
              <a:off x="4046894" y="4284167"/>
              <a:ext cx="4341530" cy="1161057"/>
            </a:xfrm>
            <a:prstGeom prst="roundRect">
              <a:avLst>
                <a:gd name="adj" fmla="val 4690"/>
              </a:avLst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gray">
            <a:xfrm>
              <a:off x="4262794" y="4141292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AutoShape 18"/>
            <p:cNvSpPr>
              <a:spLocks noChangeArrowheads="1"/>
            </p:cNvSpPr>
            <p:nvPr/>
          </p:nvSpPr>
          <p:spPr bwMode="auto">
            <a:xfrm flipH="1">
              <a:off x="5947132" y="4212729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 flipH="1">
              <a:off x="4364394" y="4212729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gray">
            <a:xfrm>
              <a:off x="4437419" y="4115892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130273" y="4544517"/>
              <a:ext cx="4167093" cy="784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algn="just"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미리 정해진 순서나 일정한 논리에 따라 제어의 각 단계를 순차적으로 진행하는 제어 방식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내장된 프로그램이 없이 릴레이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개폐기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타이머 등으로 구성된 전기 회로 시스템이다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6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자동제어</a:t>
            </a:r>
            <a:endParaRPr lang="en-US" altLang="ko-KR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1683" name="AutoShape 3"/>
          <p:cNvSpPr>
            <a:spLocks noChangeArrowheads="1"/>
          </p:cNvSpPr>
          <p:nvPr/>
        </p:nvSpPr>
        <p:spPr bwMode="auto">
          <a:xfrm>
            <a:off x="55626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5" name="AutoShape 5"/>
          <p:cNvSpPr>
            <a:spLocks noChangeArrowheads="1"/>
          </p:cNvSpPr>
          <p:nvPr/>
        </p:nvSpPr>
        <p:spPr bwMode="auto">
          <a:xfrm>
            <a:off x="11430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238250" y="3552825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 err="1" smtClean="0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  <a:endParaRPr lang="en-US" altLang="ko-KR" sz="140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71687" name="Freeform 7"/>
          <p:cNvSpPr>
            <a:spLocks/>
          </p:cNvSpPr>
          <p:nvPr/>
        </p:nvSpPr>
        <p:spPr bwMode="gray">
          <a:xfrm>
            <a:off x="3222625" y="3255963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8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gray">
          <a:xfrm flipH="1">
            <a:off x="4875213" y="3255963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3048000" y="1628775"/>
            <a:ext cx="2998788" cy="1601788"/>
            <a:chOff x="1997" y="1314"/>
            <a:chExt cx="1889" cy="1009"/>
          </a:xfrm>
        </p:grpSpPr>
        <p:grpSp>
          <p:nvGrpSpPr>
            <p:cNvPr id="71691" name="Group 1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1692" name="Oval 12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1693" name="Oval 13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1694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71698" name="Text Box 18"/>
          <p:cNvSpPr txBox="1">
            <a:spLocks noChangeArrowheads="1"/>
          </p:cNvSpPr>
          <p:nvPr/>
        </p:nvSpPr>
        <p:spPr bwMode="auto">
          <a:xfrm>
            <a:off x="3886200" y="1828800"/>
            <a:ext cx="122872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000000"/>
                </a:solidFill>
                <a:ea typeface="굴림" charset="-127"/>
              </a:rPr>
              <a:t>Title</a:t>
            </a:r>
          </a:p>
          <a:p>
            <a:pPr algn="ctr" eaLnBrk="0" hangingPunct="0"/>
            <a:r>
              <a:rPr lang="en-US" altLang="ko-KR" sz="1400" dirty="0">
                <a:solidFill>
                  <a:srgbClr val="000000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5810250" y="3581400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ko-KR" sz="2000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23528" y="1196753"/>
            <a:ext cx="367240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시퀀스 제어</a:t>
            </a:r>
            <a:endParaRPr lang="en-US" altLang="ko-KR" sz="2800" b="0" kern="0" spc="-300" dirty="0" smtClean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 Cycle Diagram</a:t>
            </a:r>
          </a:p>
        </p:txBody>
      </p:sp>
      <p:grpSp>
        <p:nvGrpSpPr>
          <p:cNvPr id="95256" name="Group 24"/>
          <p:cNvGrpSpPr>
            <a:grpSpLocks/>
          </p:cNvGrpSpPr>
          <p:nvPr/>
        </p:nvGrpSpPr>
        <p:grpSpPr bwMode="auto">
          <a:xfrm>
            <a:off x="762000" y="2057400"/>
            <a:ext cx="7315200" cy="3886200"/>
            <a:chOff x="480" y="1296"/>
            <a:chExt cx="4608" cy="2448"/>
          </a:xfrm>
        </p:grpSpPr>
        <p:sp>
          <p:nvSpPr>
            <p:cNvPr id="95236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237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8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9" name="Oval 7"/>
            <p:cNvSpPr>
              <a:spLocks noChangeArrowheads="1"/>
            </p:cNvSpPr>
            <p:nvPr/>
          </p:nvSpPr>
          <p:spPr bwMode="gray">
            <a:xfrm rot="-1543677">
              <a:off x="1872" y="3456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0" name="Oval 8"/>
            <p:cNvSpPr>
              <a:spLocks noChangeArrowheads="1"/>
            </p:cNvSpPr>
            <p:nvPr/>
          </p:nvSpPr>
          <p:spPr bwMode="gray">
            <a:xfrm rot="-1543677">
              <a:off x="3408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1" name="Oval 9"/>
            <p:cNvSpPr>
              <a:spLocks noChangeArrowheads="1"/>
            </p:cNvSpPr>
            <p:nvPr/>
          </p:nvSpPr>
          <p:spPr bwMode="gray">
            <a:xfrm rot="-1543677">
              <a:off x="1344" y="254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2" name="Oval 10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3" name="Oval 11"/>
            <p:cNvSpPr>
              <a:spLocks noChangeArrowheads="1"/>
            </p:cNvSpPr>
            <p:nvPr/>
          </p:nvSpPr>
          <p:spPr bwMode="gray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4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5" name="Oval 13"/>
            <p:cNvSpPr>
              <a:spLocks noChangeArrowheads="1"/>
            </p:cNvSpPr>
            <p:nvPr/>
          </p:nvSpPr>
          <p:spPr bwMode="gray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6" name="Oval 14"/>
            <p:cNvSpPr>
              <a:spLocks noChangeArrowheads="1"/>
            </p:cNvSpPr>
            <p:nvPr/>
          </p:nvSpPr>
          <p:spPr bwMode="gray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 b="1"/>
            </a:p>
          </p:txBody>
        </p:sp>
        <p:sp>
          <p:nvSpPr>
            <p:cNvPr id="95247" name="Text Box 15"/>
            <p:cNvSpPr txBox="1">
              <a:spLocks noChangeArrowheads="1"/>
            </p:cNvSpPr>
            <p:nvPr/>
          </p:nvSpPr>
          <p:spPr bwMode="gray">
            <a:xfrm>
              <a:off x="1127" y="237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2578" y="154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4222" y="169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0" name="Text Box 18"/>
            <p:cNvSpPr txBox="1">
              <a:spLocks noChangeArrowheads="1"/>
            </p:cNvSpPr>
            <p:nvPr/>
          </p:nvSpPr>
          <p:spPr bwMode="gray">
            <a:xfrm>
              <a:off x="3219" y="295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gray">
            <a:xfrm>
              <a:off x="1638" y="329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2" name="Text Box 20"/>
            <p:cNvSpPr txBox="1">
              <a:spLocks noChangeArrowheads="1"/>
            </p:cNvSpPr>
            <p:nvPr/>
          </p:nvSpPr>
          <p:spPr bwMode="gray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2800" b="1">
                  <a:ea typeface="굴림" charset="-127"/>
                </a:rPr>
                <a:t>Cycle name</a:t>
              </a:r>
            </a:p>
          </p:txBody>
        </p:sp>
        <p:sp>
          <p:nvSpPr>
            <p:cNvPr id="95253" name="Line 21"/>
            <p:cNvSpPr>
              <a:spLocks noChangeShapeType="1"/>
            </p:cNvSpPr>
            <p:nvPr/>
          </p:nvSpPr>
          <p:spPr bwMode="gray">
            <a:xfrm>
              <a:off x="1639" y="1545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95254" name="AutoShape 22"/>
            <p:cNvCxnSpPr>
              <a:cxnSpLocks noChangeShapeType="1"/>
            </p:cNvCxnSpPr>
            <p:nvPr/>
          </p:nvCxnSpPr>
          <p:spPr bwMode="gray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255" name="Text Box 23"/>
            <p:cNvSpPr txBox="1">
              <a:spLocks noChangeArrowheads="1"/>
            </p:cNvSpPr>
            <p:nvPr/>
          </p:nvSpPr>
          <p:spPr bwMode="gray">
            <a:xfrm>
              <a:off x="480" y="1296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ko-KR" sz="1600" b="1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295400" y="1752600"/>
            <a:ext cx="6477000" cy="4124325"/>
            <a:chOff x="624" y="967"/>
            <a:chExt cx="4416" cy="2735"/>
          </a:xfrm>
        </p:grpSpPr>
        <p:sp>
          <p:nvSpPr>
            <p:cNvPr id="73732" name="AutoShape 4"/>
            <p:cNvSpPr>
              <a:spLocks noChangeArrowheads="1"/>
            </p:cNvSpPr>
            <p:nvPr/>
          </p:nvSpPr>
          <p:spPr bwMode="gray">
            <a:xfrm>
              <a:off x="2304" y="2496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3" name="AutoShape 5"/>
            <p:cNvSpPr>
              <a:spLocks noChangeArrowheads="1"/>
            </p:cNvSpPr>
            <p:nvPr/>
          </p:nvSpPr>
          <p:spPr bwMode="gray">
            <a:xfrm>
              <a:off x="2304" y="2160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4" name="AutoShape 6"/>
            <p:cNvSpPr>
              <a:spLocks noChangeArrowheads="1"/>
            </p:cNvSpPr>
            <p:nvPr/>
          </p:nvSpPr>
          <p:spPr bwMode="gray">
            <a:xfrm>
              <a:off x="2304" y="1824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5" name="Text Box 7"/>
            <p:cNvSpPr txBox="1">
              <a:spLocks noChangeArrowheads="1"/>
            </p:cNvSpPr>
            <p:nvPr/>
          </p:nvSpPr>
          <p:spPr bwMode="gray">
            <a:xfrm>
              <a:off x="2619" y="196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6" name="Text Box 8"/>
            <p:cNvSpPr txBox="1">
              <a:spLocks noChangeArrowheads="1"/>
            </p:cNvSpPr>
            <p:nvPr/>
          </p:nvSpPr>
          <p:spPr bwMode="gray">
            <a:xfrm>
              <a:off x="2619" y="2305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7" name="Text Box 9"/>
            <p:cNvSpPr txBox="1">
              <a:spLocks noChangeArrowheads="1"/>
            </p:cNvSpPr>
            <p:nvPr/>
          </p:nvSpPr>
          <p:spPr bwMode="gray">
            <a:xfrm>
              <a:off x="2619" y="2641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8" name="AutoShape 10"/>
            <p:cNvSpPr>
              <a:spLocks noChangeArrowheads="1"/>
            </p:cNvSpPr>
            <p:nvPr/>
          </p:nvSpPr>
          <p:spPr bwMode="gray">
            <a:xfrm>
              <a:off x="1872" y="1680"/>
              <a:ext cx="336" cy="1296"/>
            </a:xfrm>
            <a:prstGeom prst="leftArrow">
              <a:avLst>
                <a:gd name="adj1" fmla="val 65583"/>
                <a:gd name="adj2" fmla="val 65181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  <a:alpha val="12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9" name="AutoShape 11"/>
            <p:cNvSpPr>
              <a:spLocks noChangeArrowheads="1"/>
            </p:cNvSpPr>
            <p:nvPr/>
          </p:nvSpPr>
          <p:spPr bwMode="auto">
            <a:xfrm>
              <a:off x="624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0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1" name="AutoShape 13"/>
            <p:cNvSpPr>
              <a:spLocks noChangeArrowheads="1"/>
            </p:cNvSpPr>
            <p:nvPr/>
          </p:nvSpPr>
          <p:spPr bwMode="auto">
            <a:xfrm>
              <a:off x="3888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2" name="Text Box 14"/>
            <p:cNvSpPr txBox="1">
              <a:spLocks noChangeArrowheads="1"/>
            </p:cNvSpPr>
            <p:nvPr/>
          </p:nvSpPr>
          <p:spPr bwMode="auto">
            <a:xfrm>
              <a:off x="3936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3" name="AutoShape 15"/>
            <p:cNvSpPr>
              <a:spLocks noChangeArrowheads="1"/>
            </p:cNvSpPr>
            <p:nvPr/>
          </p:nvSpPr>
          <p:spPr bwMode="gray">
            <a:xfrm>
              <a:off x="3458" y="1680"/>
              <a:ext cx="334" cy="1296"/>
            </a:xfrm>
            <a:prstGeom prst="rightArrow">
              <a:avLst>
                <a:gd name="adj1" fmla="val 67750"/>
                <a:gd name="adj2" fmla="val 66167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4" name="AutoShape 16"/>
            <p:cNvSpPr>
              <a:spLocks noChangeArrowheads="1"/>
            </p:cNvSpPr>
            <p:nvPr/>
          </p:nvSpPr>
          <p:spPr bwMode="gray">
            <a:xfrm>
              <a:off x="1824" y="967"/>
              <a:ext cx="1920" cy="384"/>
            </a:xfrm>
            <a:prstGeom prst="can">
              <a:avLst>
                <a:gd name="adj" fmla="val 27866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5" name="AutoShape 17"/>
            <p:cNvSpPr>
              <a:spLocks noChangeArrowheads="1"/>
            </p:cNvSpPr>
            <p:nvPr/>
          </p:nvSpPr>
          <p:spPr bwMode="gray">
            <a:xfrm>
              <a:off x="2283" y="1440"/>
              <a:ext cx="1104" cy="336"/>
            </a:xfrm>
            <a:prstGeom prst="upArrow">
              <a:avLst>
                <a:gd name="adj1" fmla="val 68380"/>
                <a:gd name="adj2" fmla="val 70833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63529"/>
                    <a:invGamma/>
                    <a:alpha val="1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6" name="Text Box 18"/>
            <p:cNvSpPr txBox="1">
              <a:spLocks noChangeArrowheads="1"/>
            </p:cNvSpPr>
            <p:nvPr/>
          </p:nvSpPr>
          <p:spPr bwMode="gray">
            <a:xfrm>
              <a:off x="2604" y="1107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7" name="AutoShape 19"/>
            <p:cNvSpPr>
              <a:spLocks noChangeArrowheads="1"/>
            </p:cNvSpPr>
            <p:nvPr/>
          </p:nvSpPr>
          <p:spPr bwMode="gray">
            <a:xfrm>
              <a:off x="1872" y="3312"/>
              <a:ext cx="1920" cy="384"/>
            </a:xfrm>
            <a:prstGeom prst="can">
              <a:avLst>
                <a:gd name="adj" fmla="val 32032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8" name="Text Box 20"/>
            <p:cNvSpPr txBox="1">
              <a:spLocks noChangeArrowheads="1"/>
            </p:cNvSpPr>
            <p:nvPr/>
          </p:nvSpPr>
          <p:spPr bwMode="gray">
            <a:xfrm>
              <a:off x="2604" y="345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9" name="AutoShape 21"/>
            <p:cNvSpPr>
              <a:spLocks noChangeArrowheads="1"/>
            </p:cNvSpPr>
            <p:nvPr/>
          </p:nvSpPr>
          <p:spPr bwMode="gray">
            <a:xfrm>
              <a:off x="2269" y="2928"/>
              <a:ext cx="1106" cy="331"/>
            </a:xfrm>
            <a:prstGeom prst="downArrow">
              <a:avLst>
                <a:gd name="adj1" fmla="val 67093"/>
                <a:gd name="adj2" fmla="val 64051"/>
              </a:avLst>
            </a:prstGeom>
            <a:gradFill rotWithShape="1">
              <a:gsLst>
                <a:gs pos="0">
                  <a:schemeClr val="bg2">
                    <a:gamma/>
                    <a:tint val="63529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1143000" y="2209800"/>
            <a:ext cx="6705600" cy="3352800"/>
            <a:chOff x="528" y="1248"/>
            <a:chExt cx="4656" cy="2256"/>
          </a:xfrm>
        </p:grpSpPr>
        <p:grpSp>
          <p:nvGrpSpPr>
            <p:cNvPr id="74756" name="Group 4"/>
            <p:cNvGrpSpPr>
              <a:grpSpLocks/>
            </p:cNvGrpSpPr>
            <p:nvPr/>
          </p:nvGrpSpPr>
          <p:grpSpPr bwMode="auto">
            <a:xfrm>
              <a:off x="1824" y="1248"/>
              <a:ext cx="2014" cy="1821"/>
              <a:chOff x="1872" y="1824"/>
              <a:chExt cx="2014" cy="1821"/>
            </a:xfrm>
          </p:grpSpPr>
          <p:sp>
            <p:nvSpPr>
              <p:cNvPr id="74757" name="AutoShape 5"/>
              <p:cNvSpPr>
                <a:spLocks noChangeArrowheads="1"/>
              </p:cNvSpPr>
              <p:nvPr/>
            </p:nvSpPr>
            <p:spPr bwMode="gray">
              <a:xfrm rot="16200000" flipH="1">
                <a:off x="1820" y="2528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8" name="AutoShape 6"/>
              <p:cNvSpPr>
                <a:spLocks noChangeArrowheads="1"/>
              </p:cNvSpPr>
              <p:nvPr/>
            </p:nvSpPr>
            <p:spPr bwMode="gray">
              <a:xfrm rot="5400000" flipH="1">
                <a:off x="3628" y="2494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9" name="AutoShape 7"/>
              <p:cNvSpPr>
                <a:spLocks noChangeArrowheads="1"/>
              </p:cNvSpPr>
              <p:nvPr/>
            </p:nvSpPr>
            <p:spPr bwMode="gray">
              <a:xfrm rot="10800000" flipH="1">
                <a:off x="2725" y="3439"/>
                <a:ext cx="308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0" name="Oval 8"/>
              <p:cNvSpPr>
                <a:spLocks noChangeArrowheads="1"/>
              </p:cNvSpPr>
              <p:nvPr/>
            </p:nvSpPr>
            <p:spPr bwMode="gray"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57150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1" name="Oval 9"/>
              <p:cNvSpPr>
                <a:spLocks noChangeArrowheads="1"/>
              </p:cNvSpPr>
              <p:nvPr/>
            </p:nvSpPr>
            <p:spPr bwMode="gray"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2" name="Oval 10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3" name="Oval 11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4" name="Oval 12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5" name="Oval 13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4766" name="AutoShape 14"/>
            <p:cNvSpPr>
              <a:spLocks noChangeArrowheads="1"/>
            </p:cNvSpPr>
            <p:nvPr/>
          </p:nvSpPr>
          <p:spPr bwMode="gray">
            <a:xfrm>
              <a:off x="528" y="2256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7" name="AutoShape 15"/>
            <p:cNvSpPr>
              <a:spLocks noChangeArrowheads="1"/>
            </p:cNvSpPr>
            <p:nvPr/>
          </p:nvSpPr>
          <p:spPr bwMode="gray">
            <a:xfrm>
              <a:off x="528" y="1920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8" name="AutoShape 16"/>
            <p:cNvSpPr>
              <a:spLocks noChangeArrowheads="1"/>
            </p:cNvSpPr>
            <p:nvPr/>
          </p:nvSpPr>
          <p:spPr bwMode="gray">
            <a:xfrm>
              <a:off x="528" y="1584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9" name="AutoShape 17"/>
            <p:cNvSpPr>
              <a:spLocks noChangeArrowheads="1"/>
            </p:cNvSpPr>
            <p:nvPr/>
          </p:nvSpPr>
          <p:spPr bwMode="gray">
            <a:xfrm>
              <a:off x="3984" y="2256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0" name="AutoShape 18"/>
            <p:cNvSpPr>
              <a:spLocks noChangeArrowheads="1"/>
            </p:cNvSpPr>
            <p:nvPr/>
          </p:nvSpPr>
          <p:spPr bwMode="gray">
            <a:xfrm>
              <a:off x="3984" y="1920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1" name="AutoShape 19"/>
            <p:cNvSpPr>
              <a:spLocks noChangeArrowheads="1"/>
            </p:cNvSpPr>
            <p:nvPr/>
          </p:nvSpPr>
          <p:spPr bwMode="gray">
            <a:xfrm>
              <a:off x="3984" y="1584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2" name="Text Box 20"/>
            <p:cNvSpPr txBox="1">
              <a:spLocks noChangeArrowheads="1"/>
            </p:cNvSpPr>
            <p:nvPr/>
          </p:nvSpPr>
          <p:spPr bwMode="gray">
            <a:xfrm>
              <a:off x="2354" y="1920"/>
              <a:ext cx="97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b="1" dirty="0">
                  <a:solidFill>
                    <a:schemeClr val="bg1"/>
                  </a:solidFill>
                  <a:ea typeface="굴림" charset="-127"/>
                </a:rPr>
                <a:t>Concept</a:t>
              </a:r>
            </a:p>
          </p:txBody>
        </p:sp>
        <p:sp>
          <p:nvSpPr>
            <p:cNvPr id="74773" name="AutoShape 21"/>
            <p:cNvSpPr>
              <a:spLocks noChangeArrowheads="1"/>
            </p:cNvSpPr>
            <p:nvPr/>
          </p:nvSpPr>
          <p:spPr bwMode="auto">
            <a:xfrm>
              <a:off x="1611" y="3168"/>
              <a:ext cx="2448" cy="3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4774" name="Text Box 22"/>
            <p:cNvSpPr txBox="1">
              <a:spLocks noChangeArrowheads="1"/>
            </p:cNvSpPr>
            <p:nvPr/>
          </p:nvSpPr>
          <p:spPr bwMode="gray">
            <a:xfrm>
              <a:off x="836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5" name="Text Box 23"/>
            <p:cNvSpPr txBox="1">
              <a:spLocks noChangeArrowheads="1"/>
            </p:cNvSpPr>
            <p:nvPr/>
          </p:nvSpPr>
          <p:spPr bwMode="gray">
            <a:xfrm>
              <a:off x="836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6" name="Text Box 24"/>
            <p:cNvSpPr txBox="1">
              <a:spLocks noChangeArrowheads="1"/>
            </p:cNvSpPr>
            <p:nvPr/>
          </p:nvSpPr>
          <p:spPr bwMode="gray">
            <a:xfrm>
              <a:off x="836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7" name="Text Box 25"/>
            <p:cNvSpPr txBox="1">
              <a:spLocks noChangeArrowheads="1"/>
            </p:cNvSpPr>
            <p:nvPr/>
          </p:nvSpPr>
          <p:spPr bwMode="gray">
            <a:xfrm>
              <a:off x="4375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8" name="Text Box 26"/>
            <p:cNvSpPr txBox="1">
              <a:spLocks noChangeArrowheads="1"/>
            </p:cNvSpPr>
            <p:nvPr/>
          </p:nvSpPr>
          <p:spPr bwMode="gray">
            <a:xfrm>
              <a:off x="4375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9" name="Text Box 27"/>
            <p:cNvSpPr txBox="1">
              <a:spLocks noChangeArrowheads="1"/>
            </p:cNvSpPr>
            <p:nvPr/>
          </p:nvSpPr>
          <p:spPr bwMode="gray">
            <a:xfrm>
              <a:off x="4375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ea typeface="굴림" charset="-127"/>
              </a:rPr>
              <a:t>Diagram</a:t>
            </a:r>
            <a:endParaRPr lang="en-US" altLang="ko-KR" sz="2400" dirty="0">
              <a:ea typeface="굴림" charset="-127"/>
            </a:endParaRPr>
          </a:p>
        </p:txBody>
      </p:sp>
      <p:sp>
        <p:nvSpPr>
          <p:cNvPr id="75779" name="Line 3"/>
          <p:cNvSpPr>
            <a:spLocks noChangeShapeType="1"/>
          </p:cNvSpPr>
          <p:nvPr/>
        </p:nvSpPr>
        <p:spPr bwMode="gray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gray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gray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gray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gray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gray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gray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gray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gray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gray">
          <a:xfrm>
            <a:off x="1177925" y="2600325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89" name="Text Box 13"/>
          <p:cNvSpPr txBox="1">
            <a:spLocks noChangeArrowheads="1"/>
          </p:cNvSpPr>
          <p:nvPr/>
        </p:nvSpPr>
        <p:spPr bwMode="gray">
          <a:xfrm>
            <a:off x="1177925" y="34274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gray">
          <a:xfrm>
            <a:off x="1177925" y="42910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gray">
          <a:xfrm>
            <a:off x="1177925" y="509746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grpSp>
        <p:nvGrpSpPr>
          <p:cNvPr id="75792" name="Group 16"/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75793" name="Freeform 17"/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4" name="Freeform 18"/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5" name="Freeform 19"/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6" name="Freeform 20"/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7" name="Freeform 21"/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8" name="Freeform 22"/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9" name="Freeform 23"/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0" name="Freeform 24"/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D11364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 dirty="0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2" name="Rectangle 26"/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3" name="Freeform 27"/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4" name="Rectangle 28"/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5" name="Rectangle 29"/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72549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6803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5880100" y="3276600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</a:t>
            </a:r>
          </a:p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Title</a:t>
            </a: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1187624" y="909042"/>
            <a:ext cx="3525625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>
                <a:latin typeface="Verdana" pitchFamily="34" charset="0"/>
                <a:ea typeface="굴림" charset="-127"/>
              </a:rPr>
              <a:t>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7826" name="AutoShape 2"/>
          <p:cNvSpPr>
            <a:spLocks noChangeArrowheads="1"/>
          </p:cNvSpPr>
          <p:nvPr/>
        </p:nvSpPr>
        <p:spPr bwMode="auto">
          <a:xfrm>
            <a:off x="3722688" y="3657600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7" name="AutoShape 3"/>
          <p:cNvSpPr>
            <a:spLocks noChangeArrowheads="1"/>
          </p:cNvSpPr>
          <p:nvPr/>
        </p:nvSpPr>
        <p:spPr bwMode="auto">
          <a:xfrm>
            <a:off x="1219200" y="3657600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8" name="AutoShape 4"/>
          <p:cNvSpPr>
            <a:spLocks noChangeArrowheads="1"/>
          </p:cNvSpPr>
          <p:nvPr/>
        </p:nvSpPr>
        <p:spPr bwMode="auto">
          <a:xfrm>
            <a:off x="6248400" y="3657600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95400" y="1828800"/>
            <a:ext cx="6629400" cy="1692275"/>
            <a:chOff x="1295400" y="1828800"/>
            <a:chExt cx="6629400" cy="1692275"/>
          </a:xfrm>
        </p:grpSpPr>
        <p:sp>
          <p:nvSpPr>
            <p:cNvPr id="77830" name="AutoShape 6"/>
            <p:cNvSpPr>
              <a:spLocks noChangeArrowheads="1"/>
            </p:cNvSpPr>
            <p:nvPr/>
          </p:nvSpPr>
          <p:spPr bwMode="gray">
            <a:xfrm>
              <a:off x="3151188" y="2452688"/>
              <a:ext cx="400050" cy="449262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1" name="AutoShape 7"/>
            <p:cNvSpPr>
              <a:spLocks noChangeArrowheads="1"/>
            </p:cNvSpPr>
            <p:nvPr/>
          </p:nvSpPr>
          <p:spPr bwMode="gray">
            <a:xfrm>
              <a:off x="5613400" y="2452688"/>
              <a:ext cx="398463" cy="449262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2" name="Oval 8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3" name="Oval 9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4" name="Oval 10"/>
            <p:cNvSpPr>
              <a:spLocks noChangeArrowheads="1"/>
            </p:cNvSpPr>
            <p:nvPr/>
          </p:nvSpPr>
          <p:spPr bwMode="gray">
            <a:xfrm>
              <a:off x="6332538" y="1944688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5" name="Oval 11"/>
            <p:cNvSpPr>
              <a:spLocks noChangeArrowheads="1"/>
            </p:cNvSpPr>
            <p:nvPr/>
          </p:nvSpPr>
          <p:spPr bwMode="gray">
            <a:xfrm>
              <a:off x="6357938" y="195262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6" name="Oval 12"/>
            <p:cNvSpPr>
              <a:spLocks noChangeArrowheads="1"/>
            </p:cNvSpPr>
            <p:nvPr/>
          </p:nvSpPr>
          <p:spPr bwMode="gray">
            <a:xfrm>
              <a:off x="6411913" y="2016125"/>
              <a:ext cx="1335087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7" name="Oval 13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8" name="Oval 14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9" name="Oval 15"/>
            <p:cNvSpPr>
              <a:spLocks noChangeArrowheads="1"/>
            </p:cNvSpPr>
            <p:nvPr/>
          </p:nvSpPr>
          <p:spPr bwMode="gray">
            <a:xfrm>
              <a:off x="1406525" y="193833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0" name="Oval 16"/>
            <p:cNvSpPr>
              <a:spLocks noChangeArrowheads="1"/>
            </p:cNvSpPr>
            <p:nvPr/>
          </p:nvSpPr>
          <p:spPr bwMode="gray">
            <a:xfrm>
              <a:off x="1408113" y="1941513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1" name="Oval 17"/>
            <p:cNvSpPr>
              <a:spLocks noChangeArrowheads="1"/>
            </p:cNvSpPr>
            <p:nvPr/>
          </p:nvSpPr>
          <p:spPr bwMode="gray">
            <a:xfrm>
              <a:off x="1481138" y="2012950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42" name="Group 18"/>
            <p:cNvGrpSpPr>
              <a:grpSpLocks/>
            </p:cNvGrpSpPr>
            <p:nvPr/>
          </p:nvGrpSpPr>
          <p:grpSpPr bwMode="auto">
            <a:xfrm>
              <a:off x="1501775" y="2032000"/>
              <a:ext cx="1290638" cy="1277938"/>
              <a:chOff x="4166" y="1706"/>
              <a:chExt cx="1252" cy="1252"/>
            </a:xfrm>
          </p:grpSpPr>
          <p:sp>
            <p:nvSpPr>
              <p:cNvPr id="77843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4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5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6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47" name="Oval 23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8" name="Oval 24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9" name="Oval 25"/>
            <p:cNvSpPr>
              <a:spLocks noChangeArrowheads="1"/>
            </p:cNvSpPr>
            <p:nvPr/>
          </p:nvSpPr>
          <p:spPr bwMode="gray">
            <a:xfrm>
              <a:off x="3870325" y="194468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0" name="Oval 26"/>
            <p:cNvSpPr>
              <a:spLocks noChangeArrowheads="1"/>
            </p:cNvSpPr>
            <p:nvPr/>
          </p:nvSpPr>
          <p:spPr bwMode="gray">
            <a:xfrm>
              <a:off x="3871913" y="194627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1" name="Oval 27"/>
            <p:cNvSpPr>
              <a:spLocks noChangeArrowheads="1"/>
            </p:cNvSpPr>
            <p:nvPr/>
          </p:nvSpPr>
          <p:spPr bwMode="gray">
            <a:xfrm>
              <a:off x="3943350" y="2016125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52" name="Group 28"/>
            <p:cNvGrpSpPr>
              <a:grpSpLocks/>
            </p:cNvGrpSpPr>
            <p:nvPr/>
          </p:nvGrpSpPr>
          <p:grpSpPr bwMode="auto">
            <a:xfrm>
              <a:off x="3965575" y="2032000"/>
              <a:ext cx="1290638" cy="1277938"/>
              <a:chOff x="4166" y="1706"/>
              <a:chExt cx="1252" cy="1252"/>
            </a:xfrm>
          </p:grpSpPr>
          <p:sp>
            <p:nvSpPr>
              <p:cNvPr id="77853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4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5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6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7857" name="Group 33"/>
            <p:cNvGrpSpPr>
              <a:grpSpLocks/>
            </p:cNvGrpSpPr>
            <p:nvPr/>
          </p:nvGrpSpPr>
          <p:grpSpPr bwMode="auto">
            <a:xfrm>
              <a:off x="6435725" y="2032000"/>
              <a:ext cx="1292225" cy="1277938"/>
              <a:chOff x="4166" y="1706"/>
              <a:chExt cx="1252" cy="1252"/>
            </a:xfrm>
          </p:grpSpPr>
          <p:sp>
            <p:nvSpPr>
              <p:cNvPr id="77858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9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0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1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62" name="Text Box 38"/>
            <p:cNvSpPr txBox="1">
              <a:spLocks noChangeArrowheads="1"/>
            </p:cNvSpPr>
            <p:nvPr/>
          </p:nvSpPr>
          <p:spPr bwMode="gray">
            <a:xfrm>
              <a:off x="1763713" y="2505075"/>
              <a:ext cx="776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3" name="Text Box 39"/>
            <p:cNvSpPr txBox="1">
              <a:spLocks noChangeArrowheads="1"/>
            </p:cNvSpPr>
            <p:nvPr/>
          </p:nvSpPr>
          <p:spPr bwMode="gray">
            <a:xfrm>
              <a:off x="4232275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4" name="Text Box 40"/>
            <p:cNvSpPr txBox="1">
              <a:spLocks noChangeArrowheads="1"/>
            </p:cNvSpPr>
            <p:nvPr/>
          </p:nvSpPr>
          <p:spPr bwMode="gray">
            <a:xfrm>
              <a:off x="6699250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90116" name="Freeform 4"/>
          <p:cNvSpPr>
            <a:spLocks noEditPoints="1"/>
          </p:cNvSpPr>
          <p:nvPr/>
        </p:nvSpPr>
        <p:spPr bwMode="gray">
          <a:xfrm>
            <a:off x="990600" y="1905000"/>
            <a:ext cx="5943600" cy="403860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145" name="Text Box 33"/>
          <p:cNvSpPr txBox="1">
            <a:spLocks noChangeArrowheads="1"/>
          </p:cNvSpPr>
          <p:nvPr/>
        </p:nvSpPr>
        <p:spPr bwMode="auto">
          <a:xfrm>
            <a:off x="5715000" y="3657600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Title</a:t>
            </a:r>
            <a:endParaRPr lang="en-US" altLang="ko-KR" sz="2800">
              <a:ea typeface="굴림" charset="-127"/>
            </a:endParaRPr>
          </a:p>
        </p:txBody>
      </p:sp>
      <p:grpSp>
        <p:nvGrpSpPr>
          <p:cNvPr id="90146" name="Group 34"/>
          <p:cNvGrpSpPr>
            <a:grpSpLocks/>
          </p:cNvGrpSpPr>
          <p:nvPr/>
        </p:nvGrpSpPr>
        <p:grpSpPr bwMode="auto">
          <a:xfrm>
            <a:off x="1143000" y="1447800"/>
            <a:ext cx="3657600" cy="4038600"/>
            <a:chOff x="816" y="1152"/>
            <a:chExt cx="2304" cy="2544"/>
          </a:xfrm>
        </p:grpSpPr>
        <p:sp>
          <p:nvSpPr>
            <p:cNvPr id="90147" name="Oval 35"/>
            <p:cNvSpPr>
              <a:spLocks noChangeArrowheads="1"/>
            </p:cNvSpPr>
            <p:nvPr/>
          </p:nvSpPr>
          <p:spPr bwMode="gray">
            <a:xfrm rot="-723406">
              <a:off x="2089" y="3276"/>
              <a:ext cx="906" cy="42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48" name="Oval 36"/>
            <p:cNvSpPr>
              <a:spLocks noChangeArrowheads="1"/>
            </p:cNvSpPr>
            <p:nvPr/>
          </p:nvSpPr>
          <p:spPr bwMode="gray">
            <a:xfrm>
              <a:off x="2046" y="2508"/>
              <a:ext cx="1074" cy="107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49" name="Oval 37"/>
            <p:cNvSpPr>
              <a:spLocks noChangeArrowheads="1"/>
            </p:cNvSpPr>
            <p:nvPr/>
          </p:nvSpPr>
          <p:spPr bwMode="gray">
            <a:xfrm>
              <a:off x="2059" y="2514"/>
              <a:ext cx="1049" cy="10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0" name="Oval 38"/>
            <p:cNvSpPr>
              <a:spLocks noChangeArrowheads="1"/>
            </p:cNvSpPr>
            <p:nvPr/>
          </p:nvSpPr>
          <p:spPr bwMode="gray">
            <a:xfrm>
              <a:off x="2070" y="2524"/>
              <a:ext cx="998" cy="98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1" name="Oval 39"/>
            <p:cNvSpPr>
              <a:spLocks noChangeArrowheads="1"/>
            </p:cNvSpPr>
            <p:nvPr/>
          </p:nvSpPr>
          <p:spPr bwMode="gray">
            <a:xfrm>
              <a:off x="2128" y="2552"/>
              <a:ext cx="888" cy="79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2" name="Text Box 40"/>
            <p:cNvSpPr txBox="1">
              <a:spLocks noChangeArrowheads="1"/>
            </p:cNvSpPr>
            <p:nvPr/>
          </p:nvSpPr>
          <p:spPr bwMode="gray">
            <a:xfrm>
              <a:off x="2308" y="2903"/>
              <a:ext cx="5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53" name="Oval 41"/>
            <p:cNvSpPr>
              <a:spLocks noChangeArrowheads="1"/>
            </p:cNvSpPr>
            <p:nvPr/>
          </p:nvSpPr>
          <p:spPr bwMode="gray">
            <a:xfrm rot="-772996">
              <a:off x="928" y="2892"/>
              <a:ext cx="714" cy="38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0154" name="Group 42"/>
            <p:cNvGrpSpPr>
              <a:grpSpLocks/>
            </p:cNvGrpSpPr>
            <p:nvPr/>
          </p:nvGrpSpPr>
          <p:grpSpPr bwMode="auto">
            <a:xfrm>
              <a:off x="880" y="2268"/>
              <a:ext cx="864" cy="908"/>
              <a:chOff x="732" y="2112"/>
              <a:chExt cx="842" cy="860"/>
            </a:xfrm>
          </p:grpSpPr>
          <p:sp>
            <p:nvSpPr>
              <p:cNvPr id="90155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6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1" cy="83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7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1" cy="78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8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695" cy="63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9" name="Text Box 47"/>
              <p:cNvSpPr txBox="1">
                <a:spLocks noChangeArrowheads="1"/>
              </p:cNvSpPr>
              <p:nvPr/>
            </p:nvSpPr>
            <p:spPr bwMode="gray">
              <a:xfrm>
                <a:off x="904" y="2414"/>
                <a:ext cx="476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rgbClr val="000000"/>
                    </a:solidFill>
                    <a:ea typeface="굴림" charset="-127"/>
                  </a:rPr>
                  <a:t>Text</a:t>
                </a:r>
                <a:endParaRPr lang="en-US" altLang="ko-KR">
                  <a:ea typeface="굴림" charset="-127"/>
                </a:endParaRPr>
              </a:p>
            </p:txBody>
          </p:sp>
        </p:grpSp>
        <p:sp>
          <p:nvSpPr>
            <p:cNvPr id="90160" name="Oval 48"/>
            <p:cNvSpPr>
              <a:spLocks noChangeArrowheads="1"/>
            </p:cNvSpPr>
            <p:nvPr/>
          </p:nvSpPr>
          <p:spPr bwMode="gray">
            <a:xfrm>
              <a:off x="816" y="1786"/>
              <a:ext cx="576" cy="336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1" name="Oval 49"/>
            <p:cNvSpPr>
              <a:spLocks noChangeArrowheads="1"/>
            </p:cNvSpPr>
            <p:nvPr/>
          </p:nvSpPr>
          <p:spPr bwMode="gray">
            <a:xfrm>
              <a:off x="864" y="1404"/>
              <a:ext cx="645" cy="6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2" name="Oval 50"/>
            <p:cNvSpPr>
              <a:spLocks noChangeArrowheads="1"/>
            </p:cNvSpPr>
            <p:nvPr/>
          </p:nvSpPr>
          <p:spPr bwMode="gray">
            <a:xfrm>
              <a:off x="872" y="1407"/>
              <a:ext cx="630" cy="6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3" name="Oval 51"/>
            <p:cNvSpPr>
              <a:spLocks noChangeArrowheads="1"/>
            </p:cNvSpPr>
            <p:nvPr/>
          </p:nvSpPr>
          <p:spPr bwMode="gray">
            <a:xfrm>
              <a:off x="879" y="1414"/>
              <a:ext cx="599" cy="58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4" name="Oval 52"/>
            <p:cNvSpPr>
              <a:spLocks noChangeArrowheads="1"/>
            </p:cNvSpPr>
            <p:nvPr/>
          </p:nvSpPr>
          <p:spPr bwMode="gray">
            <a:xfrm>
              <a:off x="913" y="1430"/>
              <a:ext cx="534" cy="4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5" name="Text Box 53"/>
            <p:cNvSpPr txBox="1">
              <a:spLocks noChangeArrowheads="1"/>
            </p:cNvSpPr>
            <p:nvPr/>
          </p:nvSpPr>
          <p:spPr bwMode="gray">
            <a:xfrm>
              <a:off x="987" y="1624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66" name="Oval 54"/>
            <p:cNvSpPr>
              <a:spLocks noChangeArrowheads="1"/>
            </p:cNvSpPr>
            <p:nvPr/>
          </p:nvSpPr>
          <p:spPr bwMode="gray">
            <a:xfrm>
              <a:off x="1614" y="1488"/>
              <a:ext cx="432" cy="14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7" name="Oval 55"/>
            <p:cNvSpPr>
              <a:spLocks noChangeArrowheads="1"/>
            </p:cNvSpPr>
            <p:nvPr/>
          </p:nvSpPr>
          <p:spPr bwMode="gray">
            <a:xfrm>
              <a:off x="1691" y="1152"/>
              <a:ext cx="430" cy="4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8" name="Oval 56"/>
            <p:cNvSpPr>
              <a:spLocks noChangeArrowheads="1"/>
            </p:cNvSpPr>
            <p:nvPr/>
          </p:nvSpPr>
          <p:spPr bwMode="gray">
            <a:xfrm>
              <a:off x="1697" y="1154"/>
              <a:ext cx="419" cy="4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9" name="Oval 57"/>
            <p:cNvSpPr>
              <a:spLocks noChangeArrowheads="1"/>
            </p:cNvSpPr>
            <p:nvPr/>
          </p:nvSpPr>
          <p:spPr bwMode="gray">
            <a:xfrm>
              <a:off x="1701" y="1158"/>
              <a:ext cx="399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0" name="Oval 58"/>
            <p:cNvSpPr>
              <a:spLocks noChangeArrowheads="1"/>
            </p:cNvSpPr>
            <p:nvPr/>
          </p:nvSpPr>
          <p:spPr bwMode="gray">
            <a:xfrm>
              <a:off x="1724" y="1170"/>
              <a:ext cx="355" cy="31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1" name="Text Box 59"/>
            <p:cNvSpPr txBox="1">
              <a:spLocks noChangeArrowheads="1"/>
            </p:cNvSpPr>
            <p:nvPr/>
          </p:nvSpPr>
          <p:spPr bwMode="gray">
            <a:xfrm>
              <a:off x="1735" y="1293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1528763" y="1322388"/>
            <a:ext cx="5786437" cy="5078412"/>
            <a:chOff x="768" y="768"/>
            <a:chExt cx="3645" cy="3199"/>
          </a:xfrm>
        </p:grpSpPr>
        <p:sp>
          <p:nvSpPr>
            <p:cNvPr id="96260" name="Oval 4"/>
            <p:cNvSpPr>
              <a:spLocks noChangeArrowheads="1"/>
            </p:cNvSpPr>
            <p:nvPr/>
          </p:nvSpPr>
          <p:spPr bwMode="gray">
            <a:xfrm>
              <a:off x="3234" y="1310"/>
              <a:ext cx="468" cy="13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1" name="Oval 5"/>
            <p:cNvSpPr>
              <a:spLocks noChangeArrowheads="1"/>
            </p:cNvSpPr>
            <p:nvPr/>
          </p:nvSpPr>
          <p:spPr bwMode="gray">
            <a:xfrm>
              <a:off x="2424" y="2372"/>
              <a:ext cx="792" cy="22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2" name="Oval 6"/>
            <p:cNvSpPr>
              <a:spLocks noChangeArrowheads="1"/>
            </p:cNvSpPr>
            <p:nvPr/>
          </p:nvSpPr>
          <p:spPr bwMode="gray">
            <a:xfrm>
              <a:off x="3264" y="3648"/>
              <a:ext cx="1149" cy="31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3" name="Oval 7"/>
            <p:cNvSpPr>
              <a:spLocks noChangeArrowheads="1"/>
            </p:cNvSpPr>
            <p:nvPr/>
          </p:nvSpPr>
          <p:spPr bwMode="gray">
            <a:xfrm>
              <a:off x="912" y="2789"/>
              <a:ext cx="933" cy="25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4" name="Rectangle 8"/>
            <p:cNvSpPr>
              <a:spLocks noChangeArrowheads="1"/>
            </p:cNvSpPr>
            <p:nvPr/>
          </p:nvSpPr>
          <p:spPr bwMode="gray">
            <a:xfrm rot="13770025">
              <a:off x="2951" y="2306"/>
              <a:ext cx="605" cy="121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gray">
            <a:xfrm rot="-743917">
              <a:off x="1698" y="2021"/>
              <a:ext cx="636" cy="109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6266" name="Group 10"/>
            <p:cNvGrpSpPr>
              <a:grpSpLocks/>
            </p:cNvGrpSpPr>
            <p:nvPr/>
          </p:nvGrpSpPr>
          <p:grpSpPr bwMode="auto">
            <a:xfrm>
              <a:off x="2289" y="1186"/>
              <a:ext cx="1014" cy="1169"/>
              <a:chOff x="2433" y="1234"/>
              <a:chExt cx="1014" cy="1169"/>
            </a:xfrm>
          </p:grpSpPr>
          <p:sp>
            <p:nvSpPr>
              <p:cNvPr id="96267" name="Rectangle 11"/>
              <p:cNvSpPr>
                <a:spLocks noChangeArrowheads="1"/>
              </p:cNvSpPr>
              <p:nvPr/>
            </p:nvSpPr>
            <p:spPr bwMode="gray">
              <a:xfrm rot="-3205350">
                <a:off x="3175" y="1380"/>
                <a:ext cx="376" cy="83"/>
              </a:xfrm>
              <a:prstGeom prst="rect">
                <a:avLst/>
              </a:prstGeom>
              <a:gradFill rotWithShape="1">
                <a:gsLst>
                  <a:gs pos="0">
                    <a:srgbClr val="969696">
                      <a:gamma/>
                      <a:shade val="46275"/>
                      <a:invGamma/>
                    </a:srgbClr>
                  </a:gs>
                  <a:gs pos="50000">
                    <a:srgbClr val="969696"/>
                  </a:gs>
                  <a:gs pos="100000">
                    <a:srgbClr val="969696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6268" name="Group 12"/>
              <p:cNvGrpSpPr>
                <a:grpSpLocks/>
              </p:cNvGrpSpPr>
              <p:nvPr/>
            </p:nvGrpSpPr>
            <p:grpSpPr bwMode="auto">
              <a:xfrm>
                <a:off x="2433" y="1401"/>
                <a:ext cx="1014" cy="1002"/>
                <a:chOff x="2016" y="1920"/>
                <a:chExt cx="1680" cy="1680"/>
              </a:xfrm>
            </p:grpSpPr>
            <p:sp>
              <p:nvSpPr>
                <p:cNvPr id="96269" name="Oval 1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0" name="Freeform 1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1" name="Text Box 15"/>
              <p:cNvSpPr txBox="1">
                <a:spLocks noChangeArrowheads="1"/>
              </p:cNvSpPr>
              <p:nvPr/>
            </p:nvSpPr>
            <p:spPr bwMode="gray">
              <a:xfrm>
                <a:off x="2486" y="1837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2" name="Group 16"/>
            <p:cNvGrpSpPr>
              <a:grpSpLocks/>
            </p:cNvGrpSpPr>
            <p:nvPr/>
          </p:nvGrpSpPr>
          <p:grpSpPr bwMode="auto">
            <a:xfrm>
              <a:off x="3177" y="768"/>
              <a:ext cx="574" cy="543"/>
              <a:chOff x="3321" y="816"/>
              <a:chExt cx="574" cy="543"/>
            </a:xfrm>
          </p:grpSpPr>
          <p:grpSp>
            <p:nvGrpSpPr>
              <p:cNvPr id="96273" name="Group 17"/>
              <p:cNvGrpSpPr>
                <a:grpSpLocks/>
              </p:cNvGrpSpPr>
              <p:nvPr/>
            </p:nvGrpSpPr>
            <p:grpSpPr bwMode="auto">
              <a:xfrm>
                <a:off x="3321" y="816"/>
                <a:ext cx="549" cy="543"/>
                <a:chOff x="2016" y="1920"/>
                <a:chExt cx="1680" cy="1680"/>
              </a:xfrm>
            </p:grpSpPr>
            <p:sp>
              <p:nvSpPr>
                <p:cNvPr id="96274" name="Oval 1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5" name="Freeform 1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6" name="Text Box 20"/>
              <p:cNvSpPr txBox="1">
                <a:spLocks noChangeArrowheads="1"/>
              </p:cNvSpPr>
              <p:nvPr/>
            </p:nvSpPr>
            <p:spPr bwMode="gray">
              <a:xfrm>
                <a:off x="3322" y="1025"/>
                <a:ext cx="57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1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7" name="Group 21"/>
            <p:cNvGrpSpPr>
              <a:grpSpLocks/>
            </p:cNvGrpSpPr>
            <p:nvPr/>
          </p:nvGrpSpPr>
          <p:grpSpPr bwMode="auto">
            <a:xfrm>
              <a:off x="768" y="1603"/>
              <a:ext cx="1099" cy="1128"/>
              <a:chOff x="912" y="1651"/>
              <a:chExt cx="1099" cy="1128"/>
            </a:xfrm>
          </p:grpSpPr>
          <p:grpSp>
            <p:nvGrpSpPr>
              <p:cNvPr id="96278" name="Group 22"/>
              <p:cNvGrpSpPr>
                <a:grpSpLocks/>
              </p:cNvGrpSpPr>
              <p:nvPr/>
            </p:nvGrpSpPr>
            <p:grpSpPr bwMode="auto">
              <a:xfrm>
                <a:off x="912" y="1651"/>
                <a:ext cx="1099" cy="1128"/>
                <a:chOff x="2016" y="1920"/>
                <a:chExt cx="1680" cy="1680"/>
              </a:xfrm>
            </p:grpSpPr>
            <p:sp>
              <p:nvSpPr>
                <p:cNvPr id="96279" name="Oval 2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72549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0" name="Freeform 2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1" name="Text Box 25"/>
              <p:cNvSpPr txBox="1">
                <a:spLocks noChangeArrowheads="1"/>
              </p:cNvSpPr>
              <p:nvPr/>
            </p:nvSpPr>
            <p:spPr bwMode="gray">
              <a:xfrm>
                <a:off x="969" y="2152"/>
                <a:ext cx="97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82" name="Group 26"/>
            <p:cNvGrpSpPr>
              <a:grpSpLocks/>
            </p:cNvGrpSpPr>
            <p:nvPr/>
          </p:nvGrpSpPr>
          <p:grpSpPr bwMode="auto">
            <a:xfrm>
              <a:off x="3134" y="2397"/>
              <a:ext cx="1268" cy="1253"/>
              <a:chOff x="3278" y="2445"/>
              <a:chExt cx="1268" cy="1253"/>
            </a:xfrm>
          </p:grpSpPr>
          <p:grpSp>
            <p:nvGrpSpPr>
              <p:cNvPr id="96283" name="Group 27"/>
              <p:cNvGrpSpPr>
                <a:grpSpLocks/>
              </p:cNvGrpSpPr>
              <p:nvPr/>
            </p:nvGrpSpPr>
            <p:grpSpPr bwMode="auto">
              <a:xfrm>
                <a:off x="3278" y="2445"/>
                <a:ext cx="1268" cy="1253"/>
                <a:chOff x="2016" y="1920"/>
                <a:chExt cx="1680" cy="1680"/>
              </a:xfrm>
            </p:grpSpPr>
            <p:sp>
              <p:nvSpPr>
                <p:cNvPr id="96284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5451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sy="50000" kx="-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5" name="Freeform 2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6" name="Text Box 30"/>
              <p:cNvSpPr txBox="1">
                <a:spLocks noChangeArrowheads="1"/>
              </p:cNvSpPr>
              <p:nvPr/>
            </p:nvSpPr>
            <p:spPr bwMode="gray">
              <a:xfrm>
                <a:off x="3457" y="2988"/>
                <a:ext cx="10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1219200" y="1831975"/>
            <a:ext cx="2170113" cy="4035425"/>
            <a:chOff x="720" y="1296"/>
            <a:chExt cx="1367" cy="2542"/>
          </a:xfrm>
        </p:grpSpPr>
        <p:sp>
          <p:nvSpPr>
            <p:cNvPr id="93188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89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0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1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2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3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194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3195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196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7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8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9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0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1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0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</p:grpSp>
      <p:grpSp>
        <p:nvGrpSpPr>
          <p:cNvPr id="93202" name="Group 18"/>
          <p:cNvGrpSpPr>
            <a:grpSpLocks/>
          </p:cNvGrpSpPr>
          <p:nvPr/>
        </p:nvGrpSpPr>
        <p:grpSpPr bwMode="auto">
          <a:xfrm>
            <a:off x="3581400" y="1831975"/>
            <a:ext cx="2166938" cy="4035425"/>
            <a:chOff x="2208" y="1296"/>
            <a:chExt cx="1365" cy="2542"/>
          </a:xfrm>
        </p:grpSpPr>
        <p:sp>
          <p:nvSpPr>
            <p:cNvPr id="9320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7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320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0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2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2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13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14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5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3216" name="Group 32"/>
          <p:cNvGrpSpPr>
            <a:grpSpLocks/>
          </p:cNvGrpSpPr>
          <p:nvPr/>
        </p:nvGrpSpPr>
        <p:grpSpPr bwMode="auto">
          <a:xfrm>
            <a:off x="5937250" y="1831975"/>
            <a:ext cx="2170113" cy="4035425"/>
            <a:chOff x="3692" y="1296"/>
            <a:chExt cx="1367" cy="2542"/>
          </a:xfrm>
        </p:grpSpPr>
        <p:sp>
          <p:nvSpPr>
            <p:cNvPr id="93217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8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9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20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221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3222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223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4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5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6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27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3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8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 is a Design Digital Content &amp; Contents mall developed by Guild Design Inc.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9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30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2063" y="2060575"/>
            <a:ext cx="3363913" cy="15700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anchor="ctr" anchorCtr="0"/>
          <a:lstStyle/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공장 자동화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교통 신호등 제어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엘리베이터 </a:t>
            </a:r>
            <a:r>
              <a:rPr lang="ko-KR" altLang="en-US" sz="16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제어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 주차 타워 </a:t>
            </a: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관리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컨베이어</a:t>
            </a:r>
            <a:r>
              <a:rPr lang="en-US" altLang="ko-KR" sz="16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600" spc="-150" dirty="0" err="1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라인제어</a:t>
            </a:r>
            <a:r>
              <a:rPr lang="en-US" altLang="ko-KR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펌프</a:t>
            </a:r>
            <a:r>
              <a:rPr lang="en-US" altLang="ko-KR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로봇</a:t>
            </a:r>
            <a:r>
              <a:rPr lang="en-US" altLang="ko-KR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…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8069" name="_x247066896" descr="EMB00001aa4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1" y="3788644"/>
            <a:ext cx="3364575" cy="21462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_x248361592" descr="EMB00001aa41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62355"/>
            <a:ext cx="3744416" cy="2492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99486"/>
              </p:ext>
            </p:extLst>
          </p:nvPr>
        </p:nvGraphicFramePr>
        <p:xfrm>
          <a:off x="4621786" y="3374764"/>
          <a:ext cx="4270694" cy="27365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9548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30311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분야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제어 대상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전기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전자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모터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컨베이어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가공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기계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산업용 로봇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공작 기계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제철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제강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수송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압연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자동차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전송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도장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상하수도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정수장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하수 처리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물류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 창고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설비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반송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활용 분야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2" name="AutoShape 4"/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PLC 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3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0" y="3238500"/>
            <a:ext cx="9144000" cy="122238"/>
            <a:chOff x="0" y="1896"/>
            <a:chExt cx="5760" cy="120"/>
          </a:xfrm>
        </p:grpSpPr>
        <p:sp>
          <p:nvSpPr>
            <p:cNvPr id="81924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925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1926" name="Group 6"/>
          <p:cNvGrpSpPr>
            <a:grpSpLocks/>
          </p:cNvGrpSpPr>
          <p:nvPr/>
        </p:nvGrpSpPr>
        <p:grpSpPr bwMode="auto">
          <a:xfrm rot="3877067">
            <a:off x="4460082" y="4310856"/>
            <a:ext cx="2273300" cy="858837"/>
            <a:chOff x="2290" y="2725"/>
            <a:chExt cx="1832" cy="713"/>
          </a:xfrm>
        </p:grpSpPr>
        <p:grpSp>
          <p:nvGrpSpPr>
            <p:cNvPr id="81927" name="Group 7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28" name="Freeform 8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29" name="Freeform 9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30" name="Group 10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31" name="Freeform 1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32" name="Freeform 1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33" name="Group 13"/>
          <p:cNvGrpSpPr>
            <a:grpSpLocks/>
          </p:cNvGrpSpPr>
          <p:nvPr/>
        </p:nvGrpSpPr>
        <p:grpSpPr bwMode="auto">
          <a:xfrm>
            <a:off x="4313238" y="2686050"/>
            <a:ext cx="1270000" cy="1308100"/>
            <a:chOff x="2789" y="1625"/>
            <a:chExt cx="907" cy="907"/>
          </a:xfrm>
        </p:grpSpPr>
        <p:sp>
          <p:nvSpPr>
            <p:cNvPr id="81934" name="Oval 14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5" name="Oval 15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6" name="Oval 16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7" name="Oval 17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8" name="Oval 18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39" name="Group 19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40" name="Oval 2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1" name="Oval 2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2" name="Oval 2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3" name="Oval 2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44" name="Group 24"/>
          <p:cNvGrpSpPr>
            <a:grpSpLocks/>
          </p:cNvGrpSpPr>
          <p:nvPr/>
        </p:nvGrpSpPr>
        <p:grpSpPr bwMode="auto">
          <a:xfrm rot="3877067">
            <a:off x="6426994" y="4377531"/>
            <a:ext cx="2273300" cy="858838"/>
            <a:chOff x="2290" y="2725"/>
            <a:chExt cx="1832" cy="713"/>
          </a:xfrm>
        </p:grpSpPr>
        <p:grpSp>
          <p:nvGrpSpPr>
            <p:cNvPr id="81945" name="Group 25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46" name="Freeform 2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47" name="Freeform 2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48" name="Group 28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49" name="Freeform 29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6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50" name="Freeform 30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81951" name="Oval 31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gray">
          <a:xfrm>
            <a:off x="6191250" y="2644775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gray">
          <a:xfrm>
            <a:off x="6192838" y="2647950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gray">
          <a:xfrm>
            <a:off x="6256338" y="2713038"/>
            <a:ext cx="1192212" cy="12255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81956" name="Group 36"/>
          <p:cNvGrpSpPr>
            <a:grpSpLocks/>
          </p:cNvGrpSpPr>
          <p:nvPr/>
        </p:nvGrpSpPr>
        <p:grpSpPr bwMode="auto">
          <a:xfrm>
            <a:off x="6275388" y="2732088"/>
            <a:ext cx="1155700" cy="1189037"/>
            <a:chOff x="4166" y="1706"/>
            <a:chExt cx="1252" cy="1252"/>
          </a:xfrm>
        </p:grpSpPr>
        <p:sp>
          <p:nvSpPr>
            <p:cNvPr id="81957" name="Oval 37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9" name="Oval 39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60" name="Oval 40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81961" name="Group 41"/>
          <p:cNvGrpSpPr>
            <a:grpSpLocks/>
          </p:cNvGrpSpPr>
          <p:nvPr/>
        </p:nvGrpSpPr>
        <p:grpSpPr bwMode="auto">
          <a:xfrm rot="3877067">
            <a:off x="2655094" y="4310856"/>
            <a:ext cx="2273300" cy="858838"/>
            <a:chOff x="2290" y="2725"/>
            <a:chExt cx="1832" cy="713"/>
          </a:xfrm>
        </p:grpSpPr>
        <p:grpSp>
          <p:nvGrpSpPr>
            <p:cNvPr id="81962" name="Group 42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63" name="Freeform 43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4" name="Freeform 44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65" name="Group 45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66" name="Freeform 4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7" name="Freeform 4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68" name="Group 48"/>
          <p:cNvGrpSpPr>
            <a:grpSpLocks/>
          </p:cNvGrpSpPr>
          <p:nvPr/>
        </p:nvGrpSpPr>
        <p:grpSpPr bwMode="auto">
          <a:xfrm>
            <a:off x="2509838" y="2686050"/>
            <a:ext cx="1268412" cy="1308100"/>
            <a:chOff x="2789" y="1625"/>
            <a:chExt cx="907" cy="907"/>
          </a:xfrm>
        </p:grpSpPr>
        <p:sp>
          <p:nvSpPr>
            <p:cNvPr id="81969" name="Oval 49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74" name="Group 54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75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6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7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8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79" name="Group 59"/>
          <p:cNvGrpSpPr>
            <a:grpSpLocks/>
          </p:cNvGrpSpPr>
          <p:nvPr/>
        </p:nvGrpSpPr>
        <p:grpSpPr bwMode="auto">
          <a:xfrm rot="3877067">
            <a:off x="908844" y="4310856"/>
            <a:ext cx="2273300" cy="858838"/>
            <a:chOff x="2290" y="2725"/>
            <a:chExt cx="1832" cy="713"/>
          </a:xfrm>
        </p:grpSpPr>
        <p:grpSp>
          <p:nvGrpSpPr>
            <p:cNvPr id="81980" name="Group 60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81" name="Freeform 6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2" name="Freeform 6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83" name="Group 63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84" name="Freeform 64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5" name="Freeform 65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86" name="Group 66"/>
          <p:cNvGrpSpPr>
            <a:grpSpLocks/>
          </p:cNvGrpSpPr>
          <p:nvPr/>
        </p:nvGrpSpPr>
        <p:grpSpPr bwMode="auto">
          <a:xfrm>
            <a:off x="762000" y="2686050"/>
            <a:ext cx="1268413" cy="1308100"/>
            <a:chOff x="2789" y="1625"/>
            <a:chExt cx="907" cy="907"/>
          </a:xfrm>
        </p:grpSpPr>
        <p:sp>
          <p:nvSpPr>
            <p:cNvPr id="81987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8" name="Oval 68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9" name="Oval 69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0" name="Oval 70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1" name="Oval 71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92" name="Group 72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93" name="Oval 73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4" name="Oval 74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5" name="Oval 75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6" name="Oval 76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1997" name="Text Box 77"/>
          <p:cNvSpPr txBox="1">
            <a:spLocks noChangeArrowheads="1"/>
          </p:cNvSpPr>
          <p:nvPr/>
        </p:nvSpPr>
        <p:spPr bwMode="gray">
          <a:xfrm rot="3925970">
            <a:off x="1127125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1998" name="Text Box 78"/>
          <p:cNvSpPr txBox="1">
            <a:spLocks noChangeArrowheads="1"/>
          </p:cNvSpPr>
          <p:nvPr/>
        </p:nvSpPr>
        <p:spPr bwMode="gray">
          <a:xfrm rot="3925970">
            <a:off x="1593057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1999" name="Text Box 79"/>
          <p:cNvSpPr txBox="1">
            <a:spLocks noChangeArrowheads="1"/>
          </p:cNvSpPr>
          <p:nvPr/>
        </p:nvSpPr>
        <p:spPr bwMode="gray">
          <a:xfrm rot="3925970">
            <a:off x="2868613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0" name="Text Box 80"/>
          <p:cNvSpPr txBox="1">
            <a:spLocks noChangeArrowheads="1"/>
          </p:cNvSpPr>
          <p:nvPr/>
        </p:nvSpPr>
        <p:spPr bwMode="gray">
          <a:xfrm rot="3925970">
            <a:off x="3334544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1" name="Text Box 81"/>
          <p:cNvSpPr txBox="1">
            <a:spLocks noChangeArrowheads="1"/>
          </p:cNvSpPr>
          <p:nvPr/>
        </p:nvSpPr>
        <p:spPr bwMode="gray">
          <a:xfrm rot="3925970">
            <a:off x="4681538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2" name="Text Box 82"/>
          <p:cNvSpPr txBox="1">
            <a:spLocks noChangeArrowheads="1"/>
          </p:cNvSpPr>
          <p:nvPr/>
        </p:nvSpPr>
        <p:spPr bwMode="gray">
          <a:xfrm rot="3925970">
            <a:off x="5147469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3" name="Text Box 83"/>
          <p:cNvSpPr txBox="1">
            <a:spLocks noChangeArrowheads="1"/>
          </p:cNvSpPr>
          <p:nvPr/>
        </p:nvSpPr>
        <p:spPr bwMode="gray">
          <a:xfrm rot="3925970">
            <a:off x="6634163" y="4645025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4" name="Text Box 84"/>
          <p:cNvSpPr txBox="1">
            <a:spLocks noChangeArrowheads="1"/>
          </p:cNvSpPr>
          <p:nvPr/>
        </p:nvSpPr>
        <p:spPr bwMode="gray">
          <a:xfrm rot="3925970">
            <a:off x="7098507" y="4369594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grpSp>
        <p:nvGrpSpPr>
          <p:cNvPr id="82005" name="Group 85"/>
          <p:cNvGrpSpPr>
            <a:grpSpLocks/>
          </p:cNvGrpSpPr>
          <p:nvPr/>
        </p:nvGrpSpPr>
        <p:grpSpPr bwMode="auto">
          <a:xfrm>
            <a:off x="1069975" y="1828800"/>
            <a:ext cx="6159500" cy="406400"/>
            <a:chOff x="967" y="1152"/>
            <a:chExt cx="3880" cy="256"/>
          </a:xfrm>
        </p:grpSpPr>
        <p:sp>
          <p:nvSpPr>
            <p:cNvPr id="82006" name="Text Box 86"/>
            <p:cNvSpPr txBox="1">
              <a:spLocks noChangeArrowheads="1"/>
            </p:cNvSpPr>
            <p:nvPr/>
          </p:nvSpPr>
          <p:spPr bwMode="gray">
            <a:xfrm>
              <a:off x="967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2001</a:t>
              </a:r>
            </a:p>
          </p:txBody>
        </p:sp>
        <p:sp>
          <p:nvSpPr>
            <p:cNvPr id="82007" name="Text Box 87"/>
            <p:cNvSpPr txBox="1">
              <a:spLocks noChangeArrowheads="1"/>
            </p:cNvSpPr>
            <p:nvPr/>
          </p:nvSpPr>
          <p:spPr bwMode="gray">
            <a:xfrm>
              <a:off x="20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2002</a:t>
              </a:r>
            </a:p>
          </p:txBody>
        </p:sp>
        <p:sp>
          <p:nvSpPr>
            <p:cNvPr id="82008" name="Text Box 88"/>
            <p:cNvSpPr txBox="1">
              <a:spLocks noChangeArrowheads="1"/>
            </p:cNvSpPr>
            <p:nvPr/>
          </p:nvSpPr>
          <p:spPr bwMode="gray">
            <a:xfrm>
              <a:off x="31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2003</a:t>
              </a:r>
            </a:p>
          </p:txBody>
        </p:sp>
        <p:sp>
          <p:nvSpPr>
            <p:cNvPr id="82009" name="Text Box 89"/>
            <p:cNvSpPr txBox="1">
              <a:spLocks noChangeArrowheads="1"/>
            </p:cNvSpPr>
            <p:nvPr/>
          </p:nvSpPr>
          <p:spPr bwMode="gray">
            <a:xfrm>
              <a:off x="4275" y="1152"/>
              <a:ext cx="5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 sz="2000" b="1">
                  <a:latin typeface="Verdana" pitchFamily="34" charset="0"/>
                  <a:ea typeface="굴림" charset="-127"/>
                </a:rPr>
                <a:t>2004</a:t>
              </a:r>
            </a:p>
          </p:txBody>
        </p:sp>
        <p:cxnSp>
          <p:nvCxnSpPr>
            <p:cNvPr id="82010" name="AutoShape 90"/>
            <p:cNvCxnSpPr>
              <a:cxnSpLocks noChangeShapeType="1"/>
              <a:stCxn id="82006" idx="3"/>
              <a:endCxn id="82007" idx="1"/>
            </p:cNvCxnSpPr>
            <p:nvPr/>
          </p:nvCxnSpPr>
          <p:spPr bwMode="gray">
            <a:xfrm>
              <a:off x="1451" y="1293"/>
              <a:ext cx="621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1" name="AutoShape 91"/>
            <p:cNvCxnSpPr>
              <a:cxnSpLocks noChangeShapeType="1"/>
              <a:stCxn id="82007" idx="3"/>
              <a:endCxn id="82008" idx="1"/>
            </p:cNvCxnSpPr>
            <p:nvPr/>
          </p:nvCxnSpPr>
          <p:spPr bwMode="gray">
            <a:xfrm>
              <a:off x="2556" y="1293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2" name="AutoShape 92"/>
            <p:cNvCxnSpPr>
              <a:cxnSpLocks noChangeShapeType="1"/>
            </p:cNvCxnSpPr>
            <p:nvPr/>
          </p:nvCxnSpPr>
          <p:spPr bwMode="gray">
            <a:xfrm>
              <a:off x="3656" y="1296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sp>
        <p:nvSpPr>
          <p:cNvPr id="82947" name="Freeform 3"/>
          <p:cNvSpPr>
            <a:spLocks/>
          </p:cNvSpPr>
          <p:nvPr/>
        </p:nvSpPr>
        <p:spPr bwMode="gray">
          <a:xfrm>
            <a:off x="5073650" y="1219200"/>
            <a:ext cx="1466850" cy="1155700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90980"/>
                  <a:invGamma/>
                  <a:alpha val="32001"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48" name="AutoShape 4"/>
          <p:cNvSpPr>
            <a:spLocks noChangeArrowheads="1"/>
          </p:cNvSpPr>
          <p:nvPr/>
        </p:nvSpPr>
        <p:spPr bwMode="auto">
          <a:xfrm>
            <a:off x="3424238" y="265271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1D08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49" name="AutoShape 5"/>
          <p:cNvSpPr>
            <a:spLocks noChangeArrowheads="1"/>
          </p:cNvSpPr>
          <p:nvPr/>
        </p:nvSpPr>
        <p:spPr bwMode="gray">
          <a:xfrm>
            <a:off x="3657600" y="2514600"/>
            <a:ext cx="1863725" cy="2873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0" name="AutoShape 6"/>
          <p:cNvSpPr>
            <a:spLocks noChangeArrowheads="1"/>
          </p:cNvSpPr>
          <p:nvPr/>
        </p:nvSpPr>
        <p:spPr bwMode="auto">
          <a:xfrm flipH="1">
            <a:off x="5334000" y="2590800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1" name="AutoShape 7"/>
          <p:cNvSpPr>
            <a:spLocks noChangeArrowheads="1"/>
          </p:cNvSpPr>
          <p:nvPr/>
        </p:nvSpPr>
        <p:spPr bwMode="auto">
          <a:xfrm flipH="1">
            <a:off x="3743325" y="2581275"/>
            <a:ext cx="71438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2" name="AutoShape 8"/>
          <p:cNvSpPr>
            <a:spLocks noChangeArrowheads="1"/>
          </p:cNvSpPr>
          <p:nvPr/>
        </p:nvSpPr>
        <p:spPr bwMode="auto">
          <a:xfrm>
            <a:off x="5934075" y="215106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3" name="AutoShape 9"/>
          <p:cNvSpPr>
            <a:spLocks noChangeArrowheads="1"/>
          </p:cNvSpPr>
          <p:nvPr/>
        </p:nvSpPr>
        <p:spPr bwMode="gray">
          <a:xfrm>
            <a:off x="6149975" y="2008188"/>
            <a:ext cx="1863725" cy="2873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4" name="AutoShape 10"/>
          <p:cNvSpPr>
            <a:spLocks noChangeArrowheads="1"/>
          </p:cNvSpPr>
          <p:nvPr/>
        </p:nvSpPr>
        <p:spPr bwMode="auto">
          <a:xfrm flipH="1">
            <a:off x="7835900" y="2079625"/>
            <a:ext cx="71438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5" name="AutoShape 11"/>
          <p:cNvSpPr>
            <a:spLocks noChangeArrowheads="1"/>
          </p:cNvSpPr>
          <p:nvPr/>
        </p:nvSpPr>
        <p:spPr bwMode="auto">
          <a:xfrm flipH="1">
            <a:off x="6253163" y="2079625"/>
            <a:ext cx="71437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6" name="Freeform 12"/>
          <p:cNvSpPr>
            <a:spLocks/>
          </p:cNvSpPr>
          <p:nvPr/>
        </p:nvSpPr>
        <p:spPr bwMode="gray">
          <a:xfrm>
            <a:off x="2492375" y="1720850"/>
            <a:ext cx="1466850" cy="1157288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gray">
          <a:xfrm>
            <a:off x="3914775" y="24860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>
                <a:solidFill>
                  <a:schemeClr val="bg1"/>
                </a:solidFill>
                <a:ea typeface="굴림" charset="-127"/>
              </a:rPr>
              <a:t>Add Your Title</a:t>
            </a: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gray">
          <a:xfrm>
            <a:off x="6429375" y="19907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 dirty="0">
                <a:solidFill>
                  <a:srgbClr val="FFFFFF"/>
                </a:solidFill>
                <a:ea typeface="굴림" charset="-127"/>
              </a:rPr>
              <a:t>Add Your Title</a:t>
            </a:r>
          </a:p>
        </p:txBody>
      </p:sp>
      <p:grpSp>
        <p:nvGrpSpPr>
          <p:cNvPr id="82959" name="Group 15"/>
          <p:cNvGrpSpPr>
            <a:grpSpLocks/>
          </p:cNvGrpSpPr>
          <p:nvPr/>
        </p:nvGrpSpPr>
        <p:grpSpPr bwMode="auto">
          <a:xfrm>
            <a:off x="914400" y="2914650"/>
            <a:ext cx="2295525" cy="3324225"/>
            <a:chOff x="576" y="1836"/>
            <a:chExt cx="1446" cy="2094"/>
          </a:xfrm>
        </p:grpSpPr>
        <p:sp>
          <p:nvSpPr>
            <p:cNvPr id="82960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1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2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3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4" name="Text Box 20"/>
            <p:cNvSpPr txBox="1">
              <a:spLocks noChangeArrowheads="1"/>
            </p:cNvSpPr>
            <p:nvPr/>
          </p:nvSpPr>
          <p:spPr bwMode="gray">
            <a:xfrm>
              <a:off x="882" y="1836"/>
              <a:ext cx="8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dirty="0">
                  <a:solidFill>
                    <a:schemeClr val="bg1"/>
                  </a:solidFill>
                  <a:ea typeface="굴림" charset="-127"/>
                </a:rPr>
                <a:t>Add Your Title</a:t>
              </a:r>
            </a:p>
          </p:txBody>
        </p:sp>
        <p:sp>
          <p:nvSpPr>
            <p:cNvPr id="82965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ThemeGallery</a:t>
              </a:r>
              <a:r>
                <a:rPr lang="en-US" altLang="ko-KR">
                  <a:solidFill>
                    <a:srgbClr val="000000"/>
                  </a:solidFill>
                  <a:ea typeface="굴림" charset="-127"/>
                </a:rPr>
                <a:t> is a Design Digital Content &amp; Contents mall developed by Guild Design Inc.</a:t>
              </a:r>
            </a:p>
          </p:txBody>
        </p:sp>
      </p:grp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3505200" y="28860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6019800" y="23526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gray">
          <a:xfrm rot="3419336">
            <a:off x="7265987" y="1560513"/>
            <a:ext cx="923925" cy="1003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6781800" y="2905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gray">
          <a:xfrm rot="3419336">
            <a:off x="1411287" y="2268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gray">
          <a:xfrm>
            <a:off x="1504950" y="2627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2000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gray">
          <a:xfrm rot="3419336">
            <a:off x="2846387" y="4173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2001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gray">
          <a:xfrm rot="3419336">
            <a:off x="4916487" y="3021013"/>
            <a:ext cx="923925" cy="10033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gray">
          <a:xfrm>
            <a:off x="5010150" y="33797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2002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2003</a:t>
            </a:r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>
            <a:off x="2209800" y="3222625"/>
            <a:ext cx="762000" cy="10668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3810000" y="3756025"/>
            <a:ext cx="1066800" cy="6096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 flipV="1">
            <a:off x="5943600" y="2371725"/>
            <a:ext cx="1295400" cy="7747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3" name="Text Box 15"/>
          <p:cNvSpPr txBox="1">
            <a:spLocks noChangeArrowheads="1"/>
          </p:cNvSpPr>
          <p:nvPr/>
        </p:nvSpPr>
        <p:spPr bwMode="auto">
          <a:xfrm>
            <a:off x="2514600" y="180657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 eaLnBrk="0" hangingPunct="0"/>
            <a:r>
              <a:rPr lang="en-US" altLang="ko-K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Company History</a:t>
            </a:r>
          </a:p>
        </p:txBody>
      </p:sp>
      <p:sp>
        <p:nvSpPr>
          <p:cNvPr id="83984" name="Text Box 16"/>
          <p:cNvSpPr txBox="1">
            <a:spLocks noChangeArrowheads="1"/>
          </p:cNvSpPr>
          <p:nvPr/>
        </p:nvSpPr>
        <p:spPr bwMode="auto">
          <a:xfrm>
            <a:off x="2438400" y="5495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</p:txBody>
      </p:sp>
      <p:sp>
        <p:nvSpPr>
          <p:cNvPr id="83985" name="Text Box 17"/>
          <p:cNvSpPr txBox="1">
            <a:spLocks noChangeArrowheads="1"/>
          </p:cNvSpPr>
          <p:nvPr/>
        </p:nvSpPr>
        <p:spPr bwMode="auto">
          <a:xfrm>
            <a:off x="4724400" y="4429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</p:txBody>
      </p:sp>
      <p:sp>
        <p:nvSpPr>
          <p:cNvPr id="83986" name="Text Box 18"/>
          <p:cNvSpPr txBox="1">
            <a:spLocks noChangeArrowheads="1"/>
          </p:cNvSpPr>
          <p:nvPr/>
        </p:nvSpPr>
        <p:spPr bwMode="auto">
          <a:xfrm>
            <a:off x="304800" y="3590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graphicFrame>
        <p:nvGraphicFramePr>
          <p:cNvPr id="85057" name="Group 65"/>
          <p:cNvGraphicFramePr>
            <a:graphicFrameLocks noGrp="1"/>
          </p:cNvGraphicFramePr>
          <p:nvPr>
            <p:ph idx="4294967295"/>
          </p:nvPr>
        </p:nvGraphicFramePr>
        <p:xfrm>
          <a:off x="0" y="2165350"/>
          <a:ext cx="7467600" cy="3124203"/>
        </p:xfrm>
        <a:graphic>
          <a:graphicData uri="http://schemas.openxmlformats.org/drawingml/2006/table">
            <a:tbl>
              <a:tblPr/>
              <a:tblGrid>
                <a:gridCol w="168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4229" name="Rectangle 2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>
                <a:ea typeface="굴림" charset="-127"/>
              </a:rPr>
              <a:t>3-D Pie Chart</a:t>
            </a:r>
          </a:p>
        </p:txBody>
      </p:sp>
      <p:grpSp>
        <p:nvGrpSpPr>
          <p:cNvPr id="94210" name="Group 2"/>
          <p:cNvGrpSpPr>
            <a:grpSpLocks/>
          </p:cNvGrpSpPr>
          <p:nvPr/>
        </p:nvGrpSpPr>
        <p:grpSpPr bwMode="auto">
          <a:xfrm>
            <a:off x="1443038" y="2003425"/>
            <a:ext cx="6329362" cy="3711575"/>
            <a:chOff x="864" y="1310"/>
            <a:chExt cx="3987" cy="2338"/>
          </a:xfrm>
        </p:grpSpPr>
        <p:sp>
          <p:nvSpPr>
            <p:cNvPr id="94211" name="Oval 3"/>
            <p:cNvSpPr>
              <a:spLocks noChangeArrowheads="1"/>
            </p:cNvSpPr>
            <p:nvPr/>
          </p:nvSpPr>
          <p:spPr bwMode="gray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F7F9F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round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2075" tIns="46038" rIns="92075" bIns="46038" anchor="ctr"/>
            <a:lstStyle/>
            <a:p>
              <a:endParaRPr lang="ko-KR" altLang="en-US"/>
            </a:p>
          </p:txBody>
        </p:sp>
        <p:sp>
          <p:nvSpPr>
            <p:cNvPr id="94212" name="Oval 4"/>
            <p:cNvSpPr>
              <a:spLocks noChangeArrowheads="1"/>
            </p:cNvSpPr>
            <p:nvPr/>
          </p:nvSpPr>
          <p:spPr bwMode="gray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808080">
                    <a:gamma/>
                    <a:tint val="63529"/>
                    <a:invGamma/>
                  </a:srgbClr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3" name="Oval 5"/>
            <p:cNvSpPr>
              <a:spLocks noChangeArrowheads="1"/>
            </p:cNvSpPr>
            <p:nvPr/>
          </p:nvSpPr>
          <p:spPr bwMode="gray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2791BB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4" name="Arc 6"/>
            <p:cNvSpPr>
              <a:spLocks/>
            </p:cNvSpPr>
            <p:nvPr/>
          </p:nvSpPr>
          <p:spPr bwMode="gray">
            <a:xfrm rot="-998297">
              <a:off x="2599" y="1310"/>
              <a:ext cx="1795" cy="1239"/>
            </a:xfrm>
            <a:custGeom>
              <a:avLst/>
              <a:gdLst>
                <a:gd name="G0" fmla="+- 0 0 0"/>
                <a:gd name="G1" fmla="+- 17105 0 0"/>
                <a:gd name="G2" fmla="+- 21600 0 0"/>
                <a:gd name="T0" fmla="*/ 13190 w 21600"/>
                <a:gd name="T1" fmla="*/ 0 h 29046"/>
                <a:gd name="T2" fmla="*/ 17999 w 21600"/>
                <a:gd name="T3" fmla="*/ 29046 h 29046"/>
                <a:gd name="T4" fmla="*/ 0 w 21600"/>
                <a:gd name="T5" fmla="*/ 17105 h 29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46" fill="none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5" name="Arc 7"/>
            <p:cNvSpPr>
              <a:spLocks/>
            </p:cNvSpPr>
            <p:nvPr/>
          </p:nvSpPr>
          <p:spPr bwMode="gray">
            <a:xfrm rot="20601703" flipH="1">
              <a:off x="1080" y="2491"/>
              <a:ext cx="2067" cy="930"/>
            </a:xfrm>
            <a:custGeom>
              <a:avLst/>
              <a:gdLst>
                <a:gd name="G0" fmla="+- 3659 0 0"/>
                <a:gd name="G1" fmla="+- 0 0 0"/>
                <a:gd name="G2" fmla="+- 21600 0 0"/>
                <a:gd name="T0" fmla="*/ 25114 w 25114"/>
                <a:gd name="T1" fmla="*/ 2497 h 21600"/>
                <a:gd name="T2" fmla="*/ 0 w 25114"/>
                <a:gd name="T3" fmla="*/ 21288 h 21600"/>
                <a:gd name="T4" fmla="*/ 3659 w 2511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14" h="21600" fill="none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</a:path>
                <a:path w="25114" h="21600" stroke="0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9804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6" name="Arc 8"/>
            <p:cNvSpPr>
              <a:spLocks/>
            </p:cNvSpPr>
            <p:nvPr/>
          </p:nvSpPr>
          <p:spPr bwMode="gray">
            <a:xfrm rot="-998297">
              <a:off x="1715" y="1339"/>
              <a:ext cx="2034" cy="893"/>
            </a:xfrm>
            <a:custGeom>
              <a:avLst/>
              <a:gdLst>
                <a:gd name="G0" fmla="+- 9843 0 0"/>
                <a:gd name="G1" fmla="+- 21600 0 0"/>
                <a:gd name="G2" fmla="+- 21600 0 0"/>
                <a:gd name="T0" fmla="*/ 0 w 24549"/>
                <a:gd name="T1" fmla="*/ 2373 h 21600"/>
                <a:gd name="T2" fmla="*/ 24549 w 24549"/>
                <a:gd name="T3" fmla="*/ 5780 h 21600"/>
                <a:gd name="T4" fmla="*/ 9843 w 2454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49" h="21600" fill="none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</a:path>
                <a:path w="24549" h="21600" stroke="0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  <a:lnTo>
                    <a:pt x="9843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7" name="Arc 9"/>
            <p:cNvSpPr>
              <a:spLocks/>
            </p:cNvSpPr>
            <p:nvPr/>
          </p:nvSpPr>
          <p:spPr bwMode="gray">
            <a:xfrm rot="20601703" flipH="1">
              <a:off x="864" y="1713"/>
              <a:ext cx="1796" cy="1302"/>
            </a:xfrm>
            <a:custGeom>
              <a:avLst/>
              <a:gdLst>
                <a:gd name="G0" fmla="+- 0 0 0"/>
                <a:gd name="G1" fmla="+- 19945 0 0"/>
                <a:gd name="G2" fmla="+- 21600 0 0"/>
                <a:gd name="T0" fmla="*/ 8292 w 21600"/>
                <a:gd name="T1" fmla="*/ 0 h 30468"/>
                <a:gd name="T2" fmla="*/ 18863 w 21600"/>
                <a:gd name="T3" fmla="*/ 30468 h 30468"/>
                <a:gd name="T4" fmla="*/ 0 w 21600"/>
                <a:gd name="T5" fmla="*/ 19945 h 30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468" fill="none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</a:path>
                <a:path w="21600" h="30468" stroke="0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  <a:lnTo>
                    <a:pt x="0" y="1994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gray">
            <a:xfrm>
              <a:off x="3442" y="2282"/>
              <a:ext cx="1105" cy="1120"/>
            </a:xfrm>
            <a:custGeom>
              <a:avLst/>
              <a:gdLst>
                <a:gd name="T0" fmla="*/ 9 w 1105"/>
                <a:gd name="T1" fmla="*/ 888 h 1120"/>
                <a:gd name="T2" fmla="*/ 1105 w 1105"/>
                <a:gd name="T3" fmla="*/ 0 h 1120"/>
                <a:gd name="T4" fmla="*/ 1081 w 1105"/>
                <a:gd name="T5" fmla="*/ 256 h 1120"/>
                <a:gd name="T6" fmla="*/ 705 w 1105"/>
                <a:gd name="T7" fmla="*/ 704 h 1120"/>
                <a:gd name="T8" fmla="*/ 17 w 1105"/>
                <a:gd name="T9" fmla="*/ 1120 h 1120"/>
                <a:gd name="T10" fmla="*/ 9 w 1105"/>
                <a:gd name="T11" fmla="*/ 888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8627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19" name="Arc 11"/>
            <p:cNvSpPr>
              <a:spLocks/>
            </p:cNvSpPr>
            <p:nvPr/>
          </p:nvSpPr>
          <p:spPr bwMode="gray">
            <a:xfrm rot="-1060795">
              <a:off x="2840" y="1897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gray">
            <a:xfrm>
              <a:off x="2819" y="2496"/>
              <a:ext cx="648" cy="928"/>
            </a:xfrm>
            <a:custGeom>
              <a:avLst/>
              <a:gdLst>
                <a:gd name="T0" fmla="*/ 648 w 648"/>
                <a:gd name="T1" fmla="*/ 632 h 928"/>
                <a:gd name="T2" fmla="*/ 648 w 648"/>
                <a:gd name="T3" fmla="*/ 928 h 928"/>
                <a:gd name="T4" fmla="*/ 0 w 648"/>
                <a:gd name="T5" fmla="*/ 64 h 928"/>
                <a:gd name="T6" fmla="*/ 96 w 648"/>
                <a:gd name="T7" fmla="*/ 0 h 928"/>
                <a:gd name="T8" fmla="*/ 648 w 648"/>
                <a:gd name="T9" fmla="*/ 63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21" name="Oval 13"/>
            <p:cNvSpPr>
              <a:spLocks noChangeArrowheads="1"/>
            </p:cNvSpPr>
            <p:nvPr/>
          </p:nvSpPr>
          <p:spPr bwMode="gray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4314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2" name="Text Box 14"/>
            <p:cNvSpPr txBox="1">
              <a:spLocks noChangeArrowheads="1"/>
            </p:cNvSpPr>
            <p:nvPr/>
          </p:nvSpPr>
          <p:spPr bwMode="gray">
            <a:xfrm>
              <a:off x="1179" y="2258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Text1</a:t>
              </a:r>
            </a:p>
          </p:txBody>
        </p:sp>
        <p:sp>
          <p:nvSpPr>
            <p:cNvPr id="94223" name="Text Box 15"/>
            <p:cNvSpPr txBox="1">
              <a:spLocks noChangeArrowheads="1"/>
            </p:cNvSpPr>
            <p:nvPr/>
          </p:nvSpPr>
          <p:spPr bwMode="gray">
            <a:xfrm>
              <a:off x="2379" y="149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Text2</a:t>
              </a:r>
            </a:p>
          </p:txBody>
        </p:sp>
        <p:sp>
          <p:nvSpPr>
            <p:cNvPr id="94224" name="Text Box 16"/>
            <p:cNvSpPr txBox="1">
              <a:spLocks noChangeArrowheads="1"/>
            </p:cNvSpPr>
            <p:nvPr/>
          </p:nvSpPr>
          <p:spPr bwMode="gray">
            <a:xfrm>
              <a:off x="3531" y="16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Text3</a:t>
              </a:r>
            </a:p>
          </p:txBody>
        </p:sp>
        <p:sp>
          <p:nvSpPr>
            <p:cNvPr id="94225" name="Text Box 17"/>
            <p:cNvSpPr txBox="1">
              <a:spLocks noChangeArrowheads="1"/>
            </p:cNvSpPr>
            <p:nvPr/>
          </p:nvSpPr>
          <p:spPr bwMode="gray">
            <a:xfrm>
              <a:off x="3339" y="245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Text4</a:t>
              </a:r>
            </a:p>
          </p:txBody>
        </p:sp>
        <p:sp>
          <p:nvSpPr>
            <p:cNvPr id="94226" name="Text Box 18"/>
            <p:cNvSpPr txBox="1">
              <a:spLocks noChangeArrowheads="1"/>
            </p:cNvSpPr>
            <p:nvPr/>
          </p:nvSpPr>
          <p:spPr bwMode="gray">
            <a:xfrm>
              <a:off x="1947" y="28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Text5</a:t>
              </a: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gray">
            <a:xfrm>
              <a:off x="2768" y="2632"/>
              <a:ext cx="544" cy="680"/>
            </a:xfrm>
            <a:custGeom>
              <a:avLst/>
              <a:gdLst>
                <a:gd name="T0" fmla="*/ 0 w 544"/>
                <a:gd name="T1" fmla="*/ 16 h 680"/>
                <a:gd name="T2" fmla="*/ 256 w 544"/>
                <a:gd name="T3" fmla="*/ 528 h 680"/>
                <a:gd name="T4" fmla="*/ 264 w 544"/>
                <a:gd name="T5" fmla="*/ 680 h 680"/>
                <a:gd name="T6" fmla="*/ 448 w 544"/>
                <a:gd name="T7" fmla="*/ 624 h 680"/>
                <a:gd name="T8" fmla="*/ 544 w 544"/>
                <a:gd name="T9" fmla="*/ 576 h 680"/>
                <a:gd name="T10" fmla="*/ 112 w 544"/>
                <a:gd name="T11" fmla="*/ 0 h 680"/>
                <a:gd name="T12" fmla="*/ 0 w 544"/>
                <a:gd name="T13" fmla="*/ 1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19000"/>
                  </a:schemeClr>
                </a:gs>
                <a:gs pos="100000">
                  <a:schemeClr val="folHlink">
                    <a:gamma/>
                    <a:shade val="7568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8" name="Oval 20"/>
            <p:cNvSpPr>
              <a:spLocks noChangeArrowheads="1"/>
            </p:cNvSpPr>
            <p:nvPr/>
          </p:nvSpPr>
          <p:spPr bwMode="gray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87043" name="Group 3"/>
          <p:cNvGrpSpPr>
            <a:grpSpLocks/>
          </p:cNvGrpSpPr>
          <p:nvPr/>
        </p:nvGrpSpPr>
        <p:grpSpPr bwMode="auto">
          <a:xfrm>
            <a:off x="1066800" y="1981200"/>
            <a:ext cx="6781800" cy="4006850"/>
            <a:chOff x="240" y="864"/>
            <a:chExt cx="5280" cy="3120"/>
          </a:xfrm>
        </p:grpSpPr>
        <p:sp>
          <p:nvSpPr>
            <p:cNvPr id="87044" name="AutoShape 4"/>
            <p:cNvSpPr>
              <a:spLocks noChangeArrowheads="1"/>
            </p:cNvSpPr>
            <p:nvPr/>
          </p:nvSpPr>
          <p:spPr bwMode="auto">
            <a:xfrm>
              <a:off x="240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tint val="1215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45" name="Object 5"/>
            <p:cNvGraphicFramePr>
              <a:graphicFrameLocks noChangeAspect="1"/>
            </p:cNvGraphicFramePr>
            <p:nvPr/>
          </p:nvGraphicFramePr>
          <p:xfrm>
            <a:off x="384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20" name="Chart" r:id="rId3" imgW="3609900" imgH="4057650" progId="MSGraph.Chart.8">
                    <p:embed followColorScheme="full"/>
                  </p:oleObj>
                </mc:Choice>
                <mc:Fallback>
                  <p:oleObj name="Chart" r:id="rId3" imgW="3609900" imgH="4057650" progId="MSGraph.Chart.8">
                    <p:embed followColorScheme="full"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6" name="AutoShape 6"/>
            <p:cNvSpPr>
              <a:spLocks noChangeArrowheads="1"/>
            </p:cNvSpPr>
            <p:nvPr/>
          </p:nvSpPr>
          <p:spPr bwMode="auto">
            <a:xfrm>
              <a:off x="480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7" name="AutoShape 7"/>
            <p:cNvSpPr>
              <a:spLocks noChangeArrowheads="1"/>
            </p:cNvSpPr>
            <p:nvPr/>
          </p:nvSpPr>
          <p:spPr bwMode="auto">
            <a:xfrm>
              <a:off x="576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8" name="AutoShape 8"/>
            <p:cNvSpPr>
              <a:spLocks noChangeArrowheads="1"/>
            </p:cNvSpPr>
            <p:nvPr/>
          </p:nvSpPr>
          <p:spPr bwMode="auto">
            <a:xfrm>
              <a:off x="2400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9" name="AutoShape 9"/>
            <p:cNvSpPr>
              <a:spLocks noChangeArrowheads="1"/>
            </p:cNvSpPr>
            <p:nvPr/>
          </p:nvSpPr>
          <p:spPr bwMode="auto">
            <a:xfrm>
              <a:off x="2928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tint val="27451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50" name="Object 10"/>
            <p:cNvGraphicFramePr>
              <a:graphicFrameLocks noChangeAspect="1"/>
            </p:cNvGraphicFramePr>
            <p:nvPr/>
          </p:nvGraphicFramePr>
          <p:xfrm>
            <a:off x="3072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21" name="Chart" r:id="rId5" imgW="3609900" imgH="4057650" progId="MSGraph.Chart.8">
                    <p:embed followColorScheme="full"/>
                  </p:oleObj>
                </mc:Choice>
                <mc:Fallback>
                  <p:oleObj name="Chart" r:id="rId5" imgW="3609900" imgH="4057650" progId="MSGraph.Chart.8">
                    <p:embed followColorScheme="full"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1" name="AutoShape 11"/>
            <p:cNvSpPr>
              <a:spLocks noChangeArrowheads="1"/>
            </p:cNvSpPr>
            <p:nvPr/>
          </p:nvSpPr>
          <p:spPr bwMode="auto">
            <a:xfrm>
              <a:off x="3168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2" name="AutoShape 12"/>
            <p:cNvSpPr>
              <a:spLocks noChangeArrowheads="1"/>
            </p:cNvSpPr>
            <p:nvPr/>
          </p:nvSpPr>
          <p:spPr bwMode="auto">
            <a:xfrm>
              <a:off x="3264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3" name="AutoShape 13"/>
            <p:cNvSpPr>
              <a:spLocks noChangeArrowheads="1"/>
            </p:cNvSpPr>
            <p:nvPr/>
          </p:nvSpPr>
          <p:spPr bwMode="auto">
            <a:xfrm>
              <a:off x="5088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208213" y="5470525"/>
            <a:ext cx="4725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www.themegallery.com</a:t>
            </a: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05000" y="4419600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784488"/>
              </p:ext>
            </p:extLst>
          </p:nvPr>
        </p:nvGraphicFramePr>
        <p:xfrm>
          <a:off x="1306240" y="2307206"/>
          <a:ext cx="6264696" cy="256313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76497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2543983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778215043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제조업체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제품 시리즈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Software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1954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LS</a:t>
                      </a:r>
                      <a:r>
                        <a:rPr lang="en-US" altLang="ko-KR" sz="105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</a:t>
                      </a:r>
                      <a:r>
                        <a:rPr lang="ko-KR" altLang="en-US" sz="105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산전</a:t>
                      </a:r>
                      <a:r>
                        <a:rPr lang="en-US" altLang="ko-KR" sz="105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(LS Electric)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Master-K series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KGL-WIN (</a:t>
                      </a:r>
                      <a:r>
                        <a:rPr lang="ko-KR" altLang="en-US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전용 언어</a:t>
                      </a: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)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195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GM Series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GMWIN (IEC</a:t>
                      </a:r>
                      <a:r>
                        <a:rPr lang="en-US" altLang="ko-KR" sz="11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</a:t>
                      </a:r>
                      <a:r>
                        <a:rPr lang="ko-KR" altLang="en-US" sz="11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규격 언어</a:t>
                      </a:r>
                      <a:r>
                        <a:rPr lang="en-US" altLang="ko-KR" sz="11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)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348567064"/>
                  </a:ext>
                </a:extLst>
              </a:tr>
              <a:tr h="39093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XGT(</a:t>
                      </a:r>
                      <a:r>
                        <a:rPr lang="en-US" altLang="ko-KR" sz="11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XGI, XGK), XGB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XG5000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MITSUBISHI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Melsec</a:t>
                      </a: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Q, L,</a:t>
                      </a:r>
                      <a:r>
                        <a:rPr lang="en-US" altLang="ko-KR" sz="11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F series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Developer, Works2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SIEMENS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S5, S7-300, S7-400, S7-1500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STEP</a:t>
                      </a:r>
                      <a:r>
                        <a:rPr lang="en-US" altLang="ko-KR" sz="11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7</a:t>
                      </a: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</a:t>
                      </a:r>
                      <a:r>
                        <a:rPr lang="en-US" altLang="ko-KR" sz="11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TIA PORTAL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Others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OMRON, ABB, CIMON,…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종류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2" name="AutoShape 4"/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PLC 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331640" y="5085184"/>
            <a:ext cx="6277099" cy="7386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블록형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일체형</a:t>
            </a:r>
            <a:r>
              <a:rPr lang="en-US" altLang="ko-KR" sz="1400" dirty="0" smtClean="0"/>
              <a:t>) : </a:t>
            </a:r>
            <a:r>
              <a:rPr lang="ko-KR" altLang="en-US" sz="1400" dirty="0" smtClean="0"/>
              <a:t>전원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본체</a:t>
            </a:r>
            <a:r>
              <a:rPr lang="en-US" altLang="ko-KR" sz="1400" dirty="0" smtClean="0"/>
              <a:t>, I/O </a:t>
            </a:r>
            <a:r>
              <a:rPr lang="ko-KR" altLang="en-US" sz="1400" dirty="0" smtClean="0"/>
              <a:t>카드 등이 하나의 몸체로 구성</a:t>
            </a:r>
            <a:endParaRPr lang="en-US" altLang="ko-KR" sz="1400" dirty="0" smtClean="0"/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모듈형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전원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본체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통신</a:t>
            </a:r>
            <a:r>
              <a:rPr lang="en-US" altLang="ko-KR" sz="1400" dirty="0" smtClean="0"/>
              <a:t>, I/O </a:t>
            </a:r>
            <a:r>
              <a:rPr lang="ko-KR" altLang="en-US" sz="1400" dirty="0" smtClean="0"/>
              <a:t>카드 등의 모듈을 베이스에 각각 장착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1114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종류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2" name="AutoShape 4"/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PLC 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4263589"/>
            <a:ext cx="3736328" cy="1443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07" y="564301"/>
            <a:ext cx="3819525" cy="3248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98" y="2367586"/>
            <a:ext cx="3590074" cy="1543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486" y="3939181"/>
            <a:ext cx="2906296" cy="17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04048" y="764704"/>
            <a:ext cx="2808312" cy="499353"/>
            <a:chOff x="4061874" y="1746857"/>
            <a:chExt cx="280831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생산자동화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시스템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1137" name="_x280742304" descr="EMB00002cb434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b="6154"/>
          <a:stretch>
            <a:fillRect/>
          </a:stretch>
        </p:blipFill>
        <p:spPr bwMode="auto">
          <a:xfrm>
            <a:off x="1475656" y="1462615"/>
            <a:ext cx="6264696" cy="46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5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18" y="1916832"/>
            <a:ext cx="8431857" cy="316835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3414569" cy="499353"/>
            <a:chOff x="4061874" y="1746857"/>
            <a:chExt cx="3414569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203866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본체 및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I/O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포트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0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04" y="1844824"/>
            <a:ext cx="8012050" cy="36004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2628292" cy="499353"/>
            <a:chOff x="4061874" y="1746857"/>
            <a:chExt cx="262829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41758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Operational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패널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3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216450824" descr="EMB00002370be2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2383677"/>
            <a:ext cx="7071836" cy="3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_x93550416" descr="EMB00002370be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350" y="1026610"/>
            <a:ext cx="3135382" cy="18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모듈의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하드웨어 구조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2784863" y="2213054"/>
            <a:ext cx="2880320" cy="705150"/>
          </a:xfrm>
          <a:prstGeom prst="roundRect">
            <a:avLst>
              <a:gd name="adj" fmla="val 4690"/>
            </a:avLst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915816" y="2292207"/>
            <a:ext cx="2520280" cy="5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36000" bIns="45715">
            <a:spAutoFit/>
          </a:bodyPr>
          <a:lstStyle/>
          <a:p>
            <a:pPr algn="just" eaLnBrk="0" latinLnBrk="1" hangingPunct="0">
              <a:lnSpc>
                <a:spcPts val="1800"/>
              </a:lnSpc>
            </a:pP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컴퓨터에서 작성한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 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프로그램을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전송한다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kern="1000" spc="-100" dirty="0" smtClean="0">
              <a:solidFill>
                <a:schemeClr val="accent4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8640" y="3422259"/>
            <a:ext cx="1603231" cy="2252178"/>
            <a:chOff x="2248689" y="3284984"/>
            <a:chExt cx="1603231" cy="2252178"/>
          </a:xfrm>
        </p:grpSpPr>
        <p:grpSp>
          <p:nvGrpSpPr>
            <p:cNvPr id="4" name="그룹 3"/>
            <p:cNvGrpSpPr/>
            <p:nvPr/>
          </p:nvGrpSpPr>
          <p:grpSpPr>
            <a:xfrm>
              <a:off x="2248689" y="3284984"/>
              <a:ext cx="1603231" cy="2252178"/>
              <a:chOff x="551348" y="3337062"/>
              <a:chExt cx="1603231" cy="2252178"/>
            </a:xfrm>
          </p:grpSpPr>
          <p:sp>
            <p:nvSpPr>
              <p:cNvPr id="36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2088232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37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입력기기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2345596" y="3717032"/>
              <a:ext cx="1434316" cy="170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조작스위치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리미트</a:t>
              </a:r>
              <a:r>
                <a:rPr lang="ko-KR" altLang="en-US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근접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광전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초음파 센서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641177" y="3511557"/>
            <a:ext cx="1603231" cy="2070942"/>
            <a:chOff x="2248689" y="3284984"/>
            <a:chExt cx="1603231" cy="2070942"/>
          </a:xfrm>
        </p:grpSpPr>
        <p:grpSp>
          <p:nvGrpSpPr>
            <p:cNvPr id="52" name="그룹 51"/>
            <p:cNvGrpSpPr/>
            <p:nvPr/>
          </p:nvGrpSpPr>
          <p:grpSpPr>
            <a:xfrm>
              <a:off x="2248689" y="3284984"/>
              <a:ext cx="1603231" cy="2070942"/>
              <a:chOff x="551348" y="3337062"/>
              <a:chExt cx="1603231" cy="2070942"/>
            </a:xfrm>
          </p:grpSpPr>
          <p:sp>
            <p:nvSpPr>
              <p:cNvPr id="54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1906996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56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출력기기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345596" y="3771750"/>
              <a:ext cx="1434316" cy="138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표시 램프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모터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솔레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노이드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컨베이어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입력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89089" name="_x410450232" descr="EMB00000e5002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29729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9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3" name="AutoShape 41"/>
          <p:cNvSpPr>
            <a:spLocks noChangeArrowheads="1"/>
          </p:cNvSpPr>
          <p:nvPr/>
        </p:nvSpPr>
        <p:spPr bwMode="ltGray">
          <a:xfrm rot="5400000">
            <a:off x="-1791691" y="63838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74" name="AutoShape 42"/>
          <p:cNvSpPr>
            <a:spLocks noChangeArrowheads="1"/>
          </p:cNvSpPr>
          <p:nvPr/>
        </p:nvSpPr>
        <p:spPr bwMode="ltGray">
          <a:xfrm rot="5400000" flipH="1">
            <a:off x="-1423601" y="1209709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90467" y="601828"/>
            <a:ext cx="3917500" cy="519245"/>
            <a:chOff x="1259632" y="640465"/>
            <a:chExt cx="3917500" cy="519245"/>
          </a:xfrm>
        </p:grpSpPr>
        <p:sp>
          <p:nvSpPr>
            <p:cNvPr id="69679" name="AutoShape 47"/>
            <p:cNvSpPr>
              <a:spLocks noChangeArrowheads="1"/>
            </p:cNvSpPr>
            <p:nvPr/>
          </p:nvSpPr>
          <p:spPr bwMode="gray">
            <a:xfrm>
              <a:off x="1577132" y="67474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자동화 시스템의 개요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80" name="Group 48"/>
            <p:cNvGrpSpPr>
              <a:grpSpLocks/>
            </p:cNvGrpSpPr>
            <p:nvPr/>
          </p:nvGrpSpPr>
          <p:grpSpPr bwMode="auto">
            <a:xfrm>
              <a:off x="1259632" y="640465"/>
              <a:ext cx="381000" cy="519245"/>
              <a:chOff x="2078" y="1387"/>
              <a:chExt cx="1615" cy="2201"/>
            </a:xfrm>
          </p:grpSpPr>
          <p:sp>
            <p:nvSpPr>
              <p:cNvPr id="69681" name="Oval 4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2" name="Oval 5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3" name="Oval 51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4" name="Oval 52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5" name="Oval 53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6" name="Oval 54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555776" y="1772816"/>
            <a:ext cx="3923056" cy="519245"/>
            <a:chOff x="2051720" y="2204864"/>
            <a:chExt cx="3923056" cy="519245"/>
          </a:xfrm>
        </p:grpSpPr>
        <p:sp>
          <p:nvSpPr>
            <p:cNvPr id="69678" name="AutoShape 46"/>
            <p:cNvSpPr>
              <a:spLocks noChangeArrowheads="1"/>
            </p:cNvSpPr>
            <p:nvPr/>
          </p:nvSpPr>
          <p:spPr bwMode="gray">
            <a:xfrm>
              <a:off x="2374776" y="223568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hlink">
                          <a:gamma/>
                          <a:tint val="0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프로그래밍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기초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94" name="Group 62"/>
            <p:cNvGrpSpPr>
              <a:grpSpLocks/>
            </p:cNvGrpSpPr>
            <p:nvPr/>
          </p:nvGrpSpPr>
          <p:grpSpPr bwMode="auto">
            <a:xfrm>
              <a:off x="2051720" y="2204864"/>
              <a:ext cx="381000" cy="519245"/>
              <a:chOff x="2078" y="1387"/>
              <a:chExt cx="1615" cy="2201"/>
            </a:xfrm>
          </p:grpSpPr>
          <p:sp>
            <p:nvSpPr>
              <p:cNvPr id="69695" name="Oval 6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6" name="Oval 6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7" name="Oval 65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8" name="Oval 66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9" name="Oval 67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00" name="Oval 68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645721" y="3629835"/>
            <a:ext cx="3897754" cy="519245"/>
            <a:chOff x="2014886" y="3629835"/>
            <a:chExt cx="3897754" cy="519245"/>
          </a:xfrm>
        </p:grpSpPr>
        <p:sp>
          <p:nvSpPr>
            <p:cNvPr id="69677" name="AutoShape 45"/>
            <p:cNvSpPr>
              <a:spLocks noChangeArrowheads="1"/>
            </p:cNvSpPr>
            <p:nvPr/>
          </p:nvSpPr>
          <p:spPr bwMode="gray">
            <a:xfrm>
              <a:off x="2312640" y="365775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응용 프로그래밍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708" name="Group 76"/>
            <p:cNvGrpSpPr>
              <a:grpSpLocks/>
            </p:cNvGrpSpPr>
            <p:nvPr/>
          </p:nvGrpSpPr>
          <p:grpSpPr bwMode="auto">
            <a:xfrm>
              <a:off x="2014886" y="3629835"/>
              <a:ext cx="355600" cy="519245"/>
              <a:chOff x="2078" y="1387"/>
              <a:chExt cx="1615" cy="2201"/>
            </a:xfrm>
          </p:grpSpPr>
          <p:sp>
            <p:nvSpPr>
              <p:cNvPr id="69709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0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1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2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3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4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3063555" y="1158115"/>
            <a:ext cx="1167307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63555" y="1436525"/>
            <a:ext cx="104381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063555" y="2657404"/>
            <a:ext cx="1443024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입출력 디바이스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063555" y="2942476"/>
            <a:ext cx="1300356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시퀀스 명령어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063555" y="4179128"/>
            <a:ext cx="175881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 타워 램프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63555" y="4426596"/>
            <a:ext cx="193514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신호등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63936" y="4168130"/>
            <a:ext cx="193674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실린더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66964" y="4438266"/>
            <a:ext cx="233429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생산자동화시스템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22278" y="4834921"/>
            <a:ext cx="3929842" cy="519245"/>
            <a:chOff x="1048048" y="4977495"/>
            <a:chExt cx="3929842" cy="519245"/>
          </a:xfrm>
        </p:grpSpPr>
        <p:sp>
          <p:nvSpPr>
            <p:cNvPr id="42" name="AutoShape 45"/>
            <p:cNvSpPr>
              <a:spLocks noChangeArrowheads="1"/>
            </p:cNvSpPr>
            <p:nvPr/>
          </p:nvSpPr>
          <p:spPr bwMode="gray">
            <a:xfrm>
              <a:off x="1377890" y="499268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43" name="Group 76"/>
            <p:cNvGrpSpPr>
              <a:grpSpLocks/>
            </p:cNvGrpSpPr>
            <p:nvPr/>
          </p:nvGrpSpPr>
          <p:grpSpPr bwMode="auto">
            <a:xfrm>
              <a:off x="1048048" y="4977495"/>
              <a:ext cx="355600" cy="519245"/>
              <a:chOff x="2078" y="1387"/>
              <a:chExt cx="1615" cy="2201"/>
            </a:xfrm>
          </p:grpSpPr>
          <p:sp>
            <p:nvSpPr>
              <p:cNvPr id="4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6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7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8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57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58" name="직사각형 57"/>
          <p:cNvSpPr/>
          <p:nvPr/>
        </p:nvSpPr>
        <p:spPr>
          <a:xfrm>
            <a:off x="3063555" y="5373216"/>
            <a:ext cx="191263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제어의 개요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059832" y="5645659"/>
            <a:ext cx="219156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15870" y="2502684"/>
            <a:ext cx="1037230" cy="1070332"/>
            <a:chOff x="3438688" y="2345041"/>
            <a:chExt cx="2059495" cy="2125223"/>
          </a:xfrm>
        </p:grpSpPr>
        <p:sp>
          <p:nvSpPr>
            <p:cNvPr id="61" name="Oval 9"/>
            <p:cNvSpPr>
              <a:spLocks noChangeArrowheads="1"/>
            </p:cNvSpPr>
            <p:nvPr/>
          </p:nvSpPr>
          <p:spPr bwMode="gray">
            <a:xfrm>
              <a:off x="3438688" y="2345041"/>
              <a:ext cx="2059495" cy="212522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6" name="Text Box 20"/>
            <p:cNvSpPr txBox="1">
              <a:spLocks noChangeArrowheads="1"/>
            </p:cNvSpPr>
            <p:nvPr/>
          </p:nvSpPr>
          <p:spPr bwMode="gray">
            <a:xfrm>
              <a:off x="3887189" y="3014920"/>
              <a:ext cx="1156491" cy="672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2000" b="1" dirty="0" smtClean="0">
                  <a:solidFill>
                    <a:schemeClr val="bg1"/>
                  </a:solidFill>
                  <a:ea typeface="굴림" charset="-127"/>
                </a:rPr>
                <a:t>차례</a:t>
              </a:r>
              <a:endParaRPr lang="en-US" altLang="ko-KR" sz="20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3059832" y="2348880"/>
            <a:ext cx="18132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절차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69357" y="3261578"/>
            <a:ext cx="17828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기본 회로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출력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0113" name="_x410450088" descr="EMB00000e50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"/>
          <a:stretch>
            <a:fillRect/>
          </a:stretch>
        </p:blipFill>
        <p:spPr bwMode="auto">
          <a:xfrm>
            <a:off x="966279" y="2415923"/>
            <a:ext cx="7062105" cy="31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49848816" descr="EMB00001aa412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96" y="3717032"/>
            <a:ext cx="4110304" cy="24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7274584" y="44642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FBD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pic>
        <p:nvPicPr>
          <p:cNvPr id="97281" name="_x93550496" descr="EMB00002370be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7"/>
          <a:stretch>
            <a:fillRect/>
          </a:stretch>
        </p:blipFill>
        <p:spPr bwMode="auto">
          <a:xfrm>
            <a:off x="539552" y="2348880"/>
            <a:ext cx="4116339" cy="22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652120" y="1480026"/>
          <a:ext cx="3078735" cy="21356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61689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19170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272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명령어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디바이스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  K10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Y30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X1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RST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6518984" y="8638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IL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1766456" y="2132856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LD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제어 프로그래밍 언어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8065" name="_x676786288" descr="EMB00002b1c03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r="20158" b="24550"/>
          <a:stretch>
            <a:fillRect/>
          </a:stretch>
        </p:blipFill>
        <p:spPr bwMode="auto">
          <a:xfrm>
            <a:off x="551348" y="4149080"/>
            <a:ext cx="4205703" cy="23985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21"/>
          <p:cNvSpPr>
            <a:spLocks noChangeArrowheads="1"/>
          </p:cNvSpPr>
          <p:nvPr/>
        </p:nvSpPr>
        <p:spPr bwMode="auto">
          <a:xfrm>
            <a:off x="3059832" y="4581128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ST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9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직렬처리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병렬처리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04" y="3140968"/>
            <a:ext cx="3935713" cy="2054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20" y="3068960"/>
            <a:ext cx="4003963" cy="20767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19672" y="2500259"/>
            <a:ext cx="1872208" cy="367445"/>
            <a:chOff x="1619672" y="2560213"/>
            <a:chExt cx="1656184" cy="316806"/>
          </a:xfrm>
        </p:grpSpPr>
        <p:sp>
          <p:nvSpPr>
            <p:cNvPr id="38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436096" y="2500259"/>
            <a:ext cx="1872208" cy="367445"/>
            <a:chOff x="1619672" y="2560213"/>
            <a:chExt cx="1656184" cy="316806"/>
          </a:xfrm>
        </p:grpSpPr>
        <p:sp>
          <p:nvSpPr>
            <p:cNvPr id="33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시퀀스</a:t>
              </a:r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프로그램 제한 사항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91137" name="_x410461392" descr="EMB00000e5002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4" y="2767354"/>
            <a:ext cx="4193175" cy="159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_x410461320" descr="EMB00000e5002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98884"/>
            <a:ext cx="3404917" cy="17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1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_x93550496" descr="EMB00002370be3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619268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55576" y="1412776"/>
            <a:ext cx="2808312" cy="499353"/>
            <a:chOff x="4061874" y="1746857"/>
            <a:chExt cx="2808312" cy="499353"/>
          </a:xfrm>
        </p:grpSpPr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작업 처리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순서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2" name="그룹 3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175797" y="1988840"/>
            <a:ext cx="6636563" cy="1008112"/>
          </a:xfrm>
          <a:prstGeom prst="roundRect">
            <a:avLst>
              <a:gd name="adj" fmla="val 13745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아이콘 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바탕화면에 있는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[GX Works2]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더블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1400" dirty="0" smtClean="0">
              <a:latin typeface="Verdana" pitchFamily="34" charset="0"/>
              <a:ea typeface="굴림" charset="-127"/>
            </a:endParaRP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메뉴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시작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프로그램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]-[MELSOFT]-[GX Works2]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를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47146" y="1391734"/>
            <a:ext cx="2028052" cy="36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프로그램의 실행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022" y="3162011"/>
            <a:ext cx="6515371" cy="2571245"/>
            <a:chOff x="1183022" y="3162011"/>
            <a:chExt cx="6515371" cy="25712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022" y="3402151"/>
              <a:ext cx="4037050" cy="23311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162011"/>
              <a:ext cx="4422537" cy="213919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3323296" y="4116028"/>
            <a:ext cx="2616856" cy="360041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2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3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0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2492896"/>
            <a:ext cx="1969022" cy="338437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5536" y="1585012"/>
            <a:ext cx="2301055" cy="475836"/>
            <a:chOff x="830785" y="1340768"/>
            <a:chExt cx="2301055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230105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2900889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1797210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프로그래밍 절차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7429" y="2795948"/>
            <a:ext cx="1440315" cy="579064"/>
            <a:chOff x="749452" y="3044939"/>
            <a:chExt cx="1548848" cy="579064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새 프로젝트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7429" y="3361501"/>
            <a:ext cx="1440315" cy="579064"/>
            <a:chOff x="749452" y="3044939"/>
            <a:chExt cx="1548848" cy="57906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LD 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27429" y="3935370"/>
            <a:ext cx="1440315" cy="579064"/>
            <a:chOff x="749452" y="3044939"/>
            <a:chExt cx="1548848" cy="579064"/>
          </a:xfrm>
        </p:grpSpPr>
        <p:sp>
          <p:nvSpPr>
            <p:cNvPr id="42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컴파일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번역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7429" y="4505039"/>
            <a:ext cx="1440315" cy="579064"/>
            <a:chOff x="749452" y="3044939"/>
            <a:chExt cx="1548848" cy="579064"/>
          </a:xfrm>
        </p:grpSpPr>
        <p:sp>
          <p:nvSpPr>
            <p:cNvPr id="46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시뮬레이션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27429" y="5082184"/>
            <a:ext cx="1440315" cy="579064"/>
            <a:chOff x="749452" y="3044939"/>
            <a:chExt cx="1548848" cy="579064"/>
          </a:xfrm>
        </p:grpSpPr>
        <p:sp>
          <p:nvSpPr>
            <p:cNvPr id="4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접속 후 실행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gray">
          <a:xfrm rot="10800000" flipH="1">
            <a:off x="1403648" y="3352667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AutoShape 5"/>
          <p:cNvSpPr>
            <a:spLocks noChangeArrowheads="1"/>
          </p:cNvSpPr>
          <p:nvPr/>
        </p:nvSpPr>
        <p:spPr bwMode="gray">
          <a:xfrm rot="10800000" flipH="1">
            <a:off x="1403648" y="3930055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gray">
          <a:xfrm rot="10800000" flipH="1">
            <a:off x="1403648" y="4513743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gray">
          <a:xfrm rot="10800000" flipH="1">
            <a:off x="1403648" y="5074674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91" y="1724843"/>
            <a:ext cx="6252274" cy="4152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35515"/>
            <a:ext cx="3409915" cy="220357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36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7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4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1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래더</a:t>
            </a:r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입력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91" name="_x313786624" descr="DRW0000229469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59" y="1935313"/>
            <a:ext cx="4659390" cy="7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98" y="4342603"/>
            <a:ext cx="6775721" cy="141803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31289" y="2148202"/>
            <a:ext cx="6077364" cy="2162990"/>
            <a:chOff x="1185562" y="2023848"/>
            <a:chExt cx="6077364" cy="2162990"/>
          </a:xfrm>
        </p:grpSpPr>
        <p:pic>
          <p:nvPicPr>
            <p:cNvPr id="25" name="_x314429952" descr="EMB0000229469a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62" y="2550624"/>
              <a:ext cx="6077364" cy="163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설명선 2 25"/>
            <p:cNvSpPr/>
            <p:nvPr/>
          </p:nvSpPr>
          <p:spPr bwMode="auto">
            <a:xfrm>
              <a:off x="1638738" y="2023848"/>
              <a:ext cx="1020475" cy="369332"/>
            </a:xfrm>
            <a:prstGeom prst="borderCallout2">
              <a:avLst>
                <a:gd name="adj1" fmla="val 49316"/>
                <a:gd name="adj2" fmla="val -308"/>
                <a:gd name="adj3" fmla="val 83216"/>
                <a:gd name="adj4" fmla="val -20705"/>
                <a:gd name="adj5" fmla="val 140963"/>
                <a:gd name="adj6" fmla="val -21137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라벨명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설명선 2 31"/>
            <p:cNvSpPr/>
            <p:nvPr/>
          </p:nvSpPr>
          <p:spPr bwMode="auto">
            <a:xfrm>
              <a:off x="2504653" y="2915652"/>
              <a:ext cx="1131243" cy="369332"/>
            </a:xfrm>
            <a:prstGeom prst="borderCallout2">
              <a:avLst>
                <a:gd name="adj1" fmla="val 43203"/>
                <a:gd name="adj2" fmla="val 427"/>
                <a:gd name="adj3" fmla="val -36268"/>
                <a:gd name="adj4" fmla="val -28097"/>
                <a:gd name="adj5" fmla="val -38939"/>
                <a:gd name="adj6" fmla="val -7679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디바이스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설명선 2 32"/>
            <p:cNvSpPr/>
            <p:nvPr/>
          </p:nvSpPr>
          <p:spPr bwMode="auto">
            <a:xfrm>
              <a:off x="2483768" y="3491716"/>
              <a:ext cx="1152128" cy="369332"/>
            </a:xfrm>
            <a:prstGeom prst="borderCallout2">
              <a:avLst>
                <a:gd name="adj1" fmla="val 43203"/>
                <a:gd name="adj2" fmla="val 427"/>
                <a:gd name="adj3" fmla="val 40146"/>
                <a:gd name="adj4" fmla="val -24453"/>
                <a:gd name="adj5" fmla="val -97292"/>
                <a:gd name="adj6" fmla="val -71605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코멘트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1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2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4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변환 및 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컴파일하기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970336"/>
            <a:ext cx="7128792" cy="3851462"/>
          </a:xfrm>
          <a:prstGeom prst="rect">
            <a:avLst/>
          </a:prstGeom>
        </p:spPr>
      </p:pic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843808" y="2711463"/>
            <a:ext cx="2304256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3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쓰기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4209" name="_x95467072" descr="EMB0000229469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95" y="1867571"/>
            <a:ext cx="5971966" cy="39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2987824" y="2431905"/>
            <a:ext cx="936104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649818" y="3049469"/>
            <a:ext cx="108012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5992610" y="5467258"/>
            <a:ext cx="73963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18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9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7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6"/>
          <p:cNvSpPr>
            <a:spLocks noChangeArrowheads="1"/>
          </p:cNvSpPr>
          <p:nvPr/>
        </p:nvSpPr>
        <p:spPr bwMode="auto">
          <a:xfrm flipH="1">
            <a:off x="5334000" y="4586982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71" y="4386021"/>
            <a:ext cx="2409929" cy="136801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76" y="1988840"/>
            <a:ext cx="2434083" cy="2284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3955942"/>
            <a:ext cx="1829726" cy="2082183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2" y="1824523"/>
            <a:ext cx="1691249" cy="2110833"/>
          </a:xfrm>
          <a:prstGeom prst="rect">
            <a:avLst/>
          </a:prstGeom>
        </p:spPr>
      </p:pic>
      <p:pic>
        <p:nvPicPr>
          <p:cNvPr id="88065" name="_x22718496" descr="EMB000029780e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78786"/>
            <a:ext cx="3168352" cy="17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3468718"/>
            <a:ext cx="3168352" cy="2191853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6899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40481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275821" y="1070955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HMI/SCADA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4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시뮬레이션 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8305" name="_x314433808" descr="EMB0000229469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6" y="1773678"/>
            <a:ext cx="5651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1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2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5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620969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51" name="AutoShape 16"/>
          <p:cNvSpPr>
            <a:spLocks noChangeArrowheads="1"/>
          </p:cNvSpPr>
          <p:nvPr/>
        </p:nvSpPr>
        <p:spPr bwMode="auto">
          <a:xfrm>
            <a:off x="586754" y="1713535"/>
            <a:ext cx="7729662" cy="186690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579918" y="1421016"/>
            <a:ext cx="1869007" cy="475836"/>
            <a:chOff x="1620595" y="2164386"/>
            <a:chExt cx="1869007" cy="475836"/>
          </a:xfrm>
        </p:grpSpPr>
        <p:sp>
          <p:nvSpPr>
            <p:cNvPr id="53" name="AutoShape 17"/>
            <p:cNvSpPr>
              <a:spLocks noChangeArrowheads="1"/>
            </p:cNvSpPr>
            <p:nvPr/>
          </p:nvSpPr>
          <p:spPr bwMode="gray">
            <a:xfrm>
              <a:off x="1620595" y="2164386"/>
              <a:ext cx="1869007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8"/>
            <p:cNvSpPr>
              <a:spLocks noChangeArrowheads="1"/>
            </p:cNvSpPr>
            <p:nvPr/>
          </p:nvSpPr>
          <p:spPr bwMode="auto">
            <a:xfrm flipH="1">
              <a:off x="3260929" y="231758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9"/>
            <p:cNvSpPr>
              <a:spLocks noChangeArrowheads="1"/>
            </p:cNvSpPr>
            <p:nvPr/>
          </p:nvSpPr>
          <p:spPr bwMode="auto">
            <a:xfrm flipH="1">
              <a:off x="1763688" y="2317588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gray">
            <a:xfrm>
              <a:off x="2078312" y="2215352"/>
              <a:ext cx="952482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08231" y="4018567"/>
            <a:ext cx="7708185" cy="185870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">
          <a:xfrm>
            <a:off x="627535" y="3790252"/>
            <a:ext cx="1869008" cy="4920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59" name="_x250038992" descr="EMB00001aa412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82850"/>
            <a:ext cx="939345" cy="8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_x250040672" descr="EMB00001aa412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6"/>
          <a:stretch>
            <a:fillRect/>
          </a:stretch>
        </p:blipFill>
        <p:spPr bwMode="auto">
          <a:xfrm>
            <a:off x="2555776" y="2132856"/>
            <a:ext cx="954661" cy="9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_x249583776" descr="EMB00001aa412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45687"/>
            <a:ext cx="1008112" cy="9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_x249584576" descr="EMB00001aa412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"/>
          <a:stretch>
            <a:fillRect/>
          </a:stretch>
        </p:blipFill>
        <p:spPr bwMode="auto">
          <a:xfrm>
            <a:off x="5635713" y="2204864"/>
            <a:ext cx="1168535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_x249585056" descr="DRW00001aa412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16" y="2387790"/>
            <a:ext cx="1003268" cy="7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811878" y="3851634"/>
            <a:ext cx="1549228" cy="369322"/>
            <a:chOff x="5615060" y="2204864"/>
            <a:chExt cx="1549228" cy="369322"/>
          </a:xfrm>
        </p:grpSpPr>
        <p:sp>
          <p:nvSpPr>
            <p:cNvPr id="65" name="Text Box 20"/>
            <p:cNvSpPr txBox="1">
              <a:spLocks noChangeArrowheads="1"/>
            </p:cNvSpPr>
            <p:nvPr/>
          </p:nvSpPr>
          <p:spPr bwMode="gray">
            <a:xfrm>
              <a:off x="5899149" y="2204864"/>
              <a:ext cx="94927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출력기기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66" name="AutoShape 19"/>
            <p:cNvSpPr>
              <a:spLocks noChangeArrowheads="1"/>
            </p:cNvSpPr>
            <p:nvPr/>
          </p:nvSpPr>
          <p:spPr bwMode="auto">
            <a:xfrm flipH="1">
              <a:off x="5615060" y="2318316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utoShape 18"/>
            <p:cNvSpPr>
              <a:spLocks noChangeArrowheads="1"/>
            </p:cNvSpPr>
            <p:nvPr/>
          </p:nvSpPr>
          <p:spPr bwMode="auto">
            <a:xfrm flipH="1">
              <a:off x="7077353" y="232279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641994" y="3125586"/>
            <a:ext cx="753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 smtClean="0"/>
              <a:t>  누름 스위치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비상 스위치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선택스위치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근접센서</a:t>
            </a:r>
            <a:r>
              <a:rPr lang="en-US" altLang="ko-KR" dirty="0" smtClean="0"/>
              <a:t>       </a:t>
            </a:r>
            <a:r>
              <a:rPr lang="ko-KR" altLang="en-US" dirty="0" err="1" smtClean="0"/>
              <a:t>포토센서</a:t>
            </a:r>
            <a:endParaRPr lang="en-US" altLang="ko-KR" dirty="0" smtClean="0"/>
          </a:p>
        </p:txBody>
      </p:sp>
      <p:pic>
        <p:nvPicPr>
          <p:cNvPr id="69" name="_x250037392" descr="EMB00001aa4128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81128"/>
            <a:ext cx="719247" cy="7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_x250038112" descr="EMB00001aa4128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09120"/>
            <a:ext cx="952274" cy="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250038432" descr="EMB00001aa4128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1020763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971600" y="537321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/>
              <a:t> </a:t>
            </a:r>
            <a:r>
              <a:rPr lang="ko-KR" altLang="en-US" dirty="0" smtClean="0"/>
              <a:t>  표시등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전동기</a:t>
            </a:r>
            <a:r>
              <a:rPr lang="en-US" altLang="ko-KR" dirty="0" smtClean="0"/>
              <a:t>           </a:t>
            </a:r>
            <a:r>
              <a:rPr lang="ko-KR" altLang="en-US" dirty="0" err="1" smtClean="0"/>
              <a:t>전자밸브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실린더    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컨베이어</a:t>
            </a:r>
            <a:endParaRPr lang="en-US" altLang="ko-KR" dirty="0" smtClean="0"/>
          </a:p>
        </p:txBody>
      </p:sp>
      <p:pic>
        <p:nvPicPr>
          <p:cNvPr id="73" name="_x676791832" descr="EMB00002b1c035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13" y="4642376"/>
            <a:ext cx="1169479" cy="5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에어 실린더의 선정/온라인 주문 | MISUMI한국미스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83" y="4453591"/>
            <a:ext cx="991633" cy="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09314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53221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접점과 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923863" y="1806446"/>
            <a:ext cx="5248537" cy="3998818"/>
            <a:chOff x="2923863" y="1709991"/>
            <a:chExt cx="5248537" cy="3998818"/>
          </a:xfrm>
        </p:grpSpPr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3116913" y="1709991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7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9039846"/>
                </p:ext>
              </p:extLst>
            </p:nvPr>
          </p:nvGraphicFramePr>
          <p:xfrm>
            <a:off x="2923863" y="1762844"/>
            <a:ext cx="5248537" cy="3945965"/>
          </p:xfrm>
          <a:graphic>
            <a:graphicData uri="http://schemas.openxmlformats.org/drawingml/2006/table">
              <a:tbl>
                <a:tblPr/>
                <a:tblGrid>
                  <a:gridCol w="101550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351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9791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961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구분</a:t>
                        </a:r>
                        <a:endParaRPr kumimoji="1" lang="ko-KR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평상시</a:t>
                        </a:r>
                        <a:endPara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조작할 때</a:t>
                        </a:r>
                        <a:endPara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93291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A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733056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B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hlink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4" name="_x249145184" descr="EMB00001aa4123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44"/>
            <a:stretch>
              <a:fillRect/>
            </a:stretch>
          </p:blipFill>
          <p:spPr bwMode="auto">
            <a:xfrm>
              <a:off x="6123323" y="4112136"/>
              <a:ext cx="1865644" cy="141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3271925" y="2420888"/>
              <a:ext cx="4698769" cy="3165463"/>
              <a:chOff x="3635896" y="2366256"/>
              <a:chExt cx="4698769" cy="3165463"/>
            </a:xfrm>
          </p:grpSpPr>
          <p:pic>
            <p:nvPicPr>
              <p:cNvPr id="76" name="_x249144304" descr="EMB00001aa4122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025"/>
              <a:stretch>
                <a:fillRect/>
              </a:stretch>
            </p:blipFill>
            <p:spPr bwMode="auto">
              <a:xfrm>
                <a:off x="3635896" y="2578566"/>
                <a:ext cx="541338" cy="579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_x249144384" descr="EMB00001aa4122b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271"/>
              <a:stretch>
                <a:fillRect/>
              </a:stretch>
            </p:blipFill>
            <p:spPr bwMode="auto">
              <a:xfrm>
                <a:off x="3635897" y="4318948"/>
                <a:ext cx="541338" cy="550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_x249144384" descr="EMB00001aa412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4" b="15813"/>
              <a:stretch>
                <a:fillRect/>
              </a:stretch>
            </p:blipFill>
            <p:spPr bwMode="auto">
              <a:xfrm>
                <a:off x="4423092" y="2366256"/>
                <a:ext cx="1791096" cy="141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_x249145184" descr="EMB00001aa4123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360"/>
              <a:stretch>
                <a:fillRect/>
              </a:stretch>
            </p:blipFill>
            <p:spPr bwMode="auto">
              <a:xfrm>
                <a:off x="6505567" y="2366256"/>
                <a:ext cx="1829098" cy="1372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_x249144384" descr="EMB00001aa4123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02"/>
              <a:stretch>
                <a:fillRect/>
              </a:stretch>
            </p:blipFill>
            <p:spPr bwMode="auto">
              <a:xfrm>
                <a:off x="4443228" y="4050031"/>
                <a:ext cx="1764328" cy="144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262729"/>
                <a:ext cx="541338" cy="52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183" y="5013176"/>
                <a:ext cx="537062" cy="518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그룹 91"/>
          <p:cNvGrpSpPr/>
          <p:nvPr/>
        </p:nvGrpSpPr>
        <p:grpSpPr>
          <a:xfrm>
            <a:off x="971600" y="2487734"/>
            <a:ext cx="1666123" cy="1377083"/>
            <a:chOff x="865788" y="1721619"/>
            <a:chExt cx="1666123" cy="76313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65788" y="1721619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TextBox 93"/>
            <p:cNvSpPr txBox="1"/>
            <p:nvPr/>
          </p:nvSpPr>
          <p:spPr>
            <a:xfrm>
              <a:off x="995465" y="1924965"/>
              <a:ext cx="1416295" cy="35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off)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011882" y="4365104"/>
            <a:ext cx="1666123" cy="1343705"/>
            <a:chOff x="775833" y="4025871"/>
            <a:chExt cx="1666123" cy="763132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775833" y="4025871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206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7" name="TextBox 96"/>
            <p:cNvSpPr txBox="1"/>
            <p:nvPr/>
          </p:nvSpPr>
          <p:spPr>
            <a:xfrm>
              <a:off x="905510" y="4222771"/>
              <a:ext cx="1416295" cy="36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on)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리미트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654908"/>
            <a:ext cx="4243825" cy="2286260"/>
          </a:xfrm>
          <a:prstGeom prst="rect">
            <a:avLst/>
          </a:prstGeom>
        </p:spPr>
      </p:pic>
      <p:pic>
        <p:nvPicPr>
          <p:cNvPr id="93188" name="Picture 4" descr="리미트 스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53443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6" name="그룹 1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1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0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(reed)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4" y="1916832"/>
            <a:ext cx="4676626" cy="2093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85" y="3717031"/>
            <a:ext cx="3116819" cy="1579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110935"/>
            <a:ext cx="1581628" cy="150940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코일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형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27" y="4535574"/>
            <a:ext cx="1493175" cy="1025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9" y="3645278"/>
            <a:ext cx="2645624" cy="2028918"/>
          </a:xfrm>
          <a:prstGeom prst="rect">
            <a:avLst/>
          </a:prstGeom>
        </p:spPr>
      </p:pic>
      <p:pic>
        <p:nvPicPr>
          <p:cNvPr id="94209" name="_x410411640" descr="EMB00000e5002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5"/>
          <a:stretch>
            <a:fillRect/>
          </a:stretch>
        </p:blipFill>
        <p:spPr bwMode="auto">
          <a:xfrm>
            <a:off x="971600" y="2311328"/>
            <a:ext cx="4559317" cy="219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1844697"/>
            <a:ext cx="2264547" cy="1718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725" y="4526130"/>
            <a:ext cx="2167719" cy="102535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2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정전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용량형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65" y="3869440"/>
            <a:ext cx="3159527" cy="1575784"/>
          </a:xfrm>
          <a:prstGeom prst="rect">
            <a:avLst/>
          </a:prstGeom>
        </p:spPr>
      </p:pic>
      <p:pic>
        <p:nvPicPr>
          <p:cNvPr id="96257" name="_x410411064" descr="EMB00000e5002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>
            <a:fillRect/>
          </a:stretch>
        </p:blipFill>
        <p:spPr bwMode="auto">
          <a:xfrm>
            <a:off x="860478" y="2337532"/>
            <a:ext cx="5151682" cy="211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760" y="2001035"/>
            <a:ext cx="1728192" cy="106117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2233246"/>
            <a:ext cx="6804656" cy="32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0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2074478"/>
            <a:ext cx="2695529" cy="17007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80" y="3838051"/>
            <a:ext cx="3104183" cy="18259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2441659"/>
            <a:ext cx="3533938" cy="32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95" y="2540731"/>
            <a:ext cx="2966412" cy="3137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86" y="4355317"/>
            <a:ext cx="4589178" cy="14370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04" y="2405654"/>
            <a:ext cx="4607359" cy="1432883"/>
          </a:xfrm>
          <a:prstGeom prst="rect">
            <a:avLst/>
          </a:prstGeom>
        </p:spPr>
      </p:pic>
      <p:sp>
        <p:nvSpPr>
          <p:cNvPr id="24" name="AutoShape 21"/>
          <p:cNvSpPr>
            <a:spLocks noChangeArrowheads="1"/>
          </p:cNvSpPr>
          <p:nvPr/>
        </p:nvSpPr>
        <p:spPr bwMode="auto">
          <a:xfrm>
            <a:off x="900745" y="2074478"/>
            <a:ext cx="2807159" cy="331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NPN 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센서</a:t>
            </a:r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화살표 방향 오류</a:t>
            </a:r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6" name="AutoShape 21"/>
          <p:cNvSpPr>
            <a:spLocks noChangeArrowheads="1"/>
          </p:cNvSpPr>
          <p:nvPr/>
        </p:nvSpPr>
        <p:spPr bwMode="auto">
          <a:xfrm>
            <a:off x="900745" y="4054561"/>
            <a:ext cx="2807159" cy="331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PNP 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센서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48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12"/>
          <p:cNvSpPr>
            <a:spLocks/>
          </p:cNvSpPr>
          <p:nvPr/>
        </p:nvSpPr>
        <p:spPr bwMode="gray">
          <a:xfrm rot="994135">
            <a:off x="2046904" y="2001365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9126" y="2414573"/>
            <a:ext cx="1496610" cy="570689"/>
            <a:chOff x="6120352" y="2709153"/>
            <a:chExt cx="1728248" cy="570689"/>
          </a:xfrm>
        </p:grpSpPr>
        <p:sp>
          <p:nvSpPr>
            <p:cNvPr id="92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734167" y="2414573"/>
            <a:ext cx="1496610" cy="570689"/>
            <a:chOff x="6120352" y="2709153"/>
            <a:chExt cx="1728248" cy="570689"/>
          </a:xfrm>
        </p:grpSpPr>
        <p:sp>
          <p:nvSpPr>
            <p:cNvPr id="95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69208" y="2414573"/>
            <a:ext cx="1496610" cy="570689"/>
            <a:chOff x="6120352" y="2709153"/>
            <a:chExt cx="1728248" cy="570689"/>
          </a:xfrm>
        </p:grpSpPr>
        <p:sp>
          <p:nvSpPr>
            <p:cNvPr id="98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HMI/SCADA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804248" y="2414573"/>
            <a:ext cx="1783243" cy="570689"/>
            <a:chOff x="6120352" y="2709153"/>
            <a:chExt cx="1728248" cy="570689"/>
          </a:xfrm>
        </p:grpSpPr>
        <p:sp>
          <p:nvSpPr>
            <p:cNvPr id="104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스마트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지능화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)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17514" y="3211560"/>
            <a:ext cx="1850230" cy="2593704"/>
            <a:chOff x="417514" y="2491479"/>
            <a:chExt cx="1850230" cy="2593704"/>
          </a:xfrm>
        </p:grpSpPr>
        <p:grpSp>
          <p:nvGrpSpPr>
            <p:cNvPr id="83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84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9" name="Text Box 21"/>
              <p:cNvSpPr txBox="1">
                <a:spLocks noChangeArrowheads="1"/>
              </p:cNvSpPr>
              <p:nvPr/>
            </p:nvSpPr>
            <p:spPr bwMode="auto">
              <a:xfrm>
                <a:off x="634" y="2114"/>
                <a:ext cx="1344" cy="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릴레이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타이머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센서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06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7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9" name="Text Box 13"/>
              <p:cNvSpPr txBox="1">
                <a:spLocks noChangeArrowheads="1"/>
              </p:cNvSpPr>
              <p:nvPr/>
            </p:nvSpPr>
            <p:spPr bwMode="gray">
              <a:xfrm>
                <a:off x="780095" y="2561964"/>
                <a:ext cx="1339095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 smtClean="0">
                    <a:solidFill>
                      <a:schemeClr val="bg1"/>
                    </a:solidFill>
                    <a:ea typeface="굴림" charset="-127"/>
                  </a:rPr>
                  <a:t>전기회로배선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2539728" y="3211560"/>
            <a:ext cx="1850230" cy="2593704"/>
            <a:chOff x="417514" y="2491479"/>
            <a:chExt cx="1850230" cy="2593704"/>
          </a:xfrm>
        </p:grpSpPr>
        <p:grpSp>
          <p:nvGrpSpPr>
            <p:cNvPr id="111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117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8" name="Text Box 21"/>
              <p:cNvSpPr txBox="1">
                <a:spLocks noChangeArrowheads="1"/>
              </p:cNvSpPr>
              <p:nvPr/>
            </p:nvSpPr>
            <p:spPr bwMode="auto">
              <a:xfrm>
                <a:off x="644" y="2114"/>
                <a:ext cx="1344" cy="1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반도체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무접점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SW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타이머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센서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PLC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13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4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5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6" name="Text Box 13"/>
              <p:cNvSpPr txBox="1">
                <a:spLocks noChangeArrowheads="1"/>
              </p:cNvSpPr>
              <p:nvPr/>
            </p:nvSpPr>
            <p:spPr bwMode="gray">
              <a:xfrm>
                <a:off x="843525" y="2561394"/>
                <a:ext cx="1155684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>
                    <a:solidFill>
                      <a:schemeClr val="bg1"/>
                    </a:solidFill>
                    <a:ea typeface="굴림" charset="-127"/>
                  </a:rPr>
                  <a:t>프로그래밍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4661942" y="3211560"/>
            <a:ext cx="1850230" cy="2593704"/>
            <a:chOff x="4592397" y="2491479"/>
            <a:chExt cx="1850230" cy="25937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 flipH="1">
              <a:off x="5334000" y="4586982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4592397" y="2491479"/>
              <a:ext cx="1850230" cy="2593704"/>
              <a:chOff x="417514" y="2491479"/>
              <a:chExt cx="1850230" cy="2593704"/>
            </a:xfrm>
          </p:grpSpPr>
          <p:sp>
            <p:nvSpPr>
              <p:cNvPr id="126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22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원격제어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8" name="Text Box 21"/>
            <p:cNvSpPr txBox="1">
              <a:spLocks noChangeArrowheads="1"/>
            </p:cNvSpPr>
            <p:nvPr/>
          </p:nvSpPr>
          <p:spPr bwMode="auto">
            <a:xfrm>
              <a:off x="466940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터치 모니터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유무선 통신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산업용 로봇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실시간 모니터링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원격 제어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784156" y="3211560"/>
            <a:ext cx="1850230" cy="2593704"/>
            <a:chOff x="6784156" y="2491479"/>
            <a:chExt cx="1850230" cy="2593704"/>
          </a:xfrm>
        </p:grpSpPr>
        <p:grpSp>
          <p:nvGrpSpPr>
            <p:cNvPr id="128" name="그룹 127"/>
            <p:cNvGrpSpPr/>
            <p:nvPr/>
          </p:nvGrpSpPr>
          <p:grpSpPr>
            <a:xfrm>
              <a:off x="6784156" y="2491479"/>
              <a:ext cx="1850230" cy="2593704"/>
              <a:chOff x="417514" y="2491479"/>
              <a:chExt cx="1850230" cy="2593704"/>
            </a:xfrm>
          </p:grpSpPr>
          <p:sp>
            <p:nvSpPr>
              <p:cNvPr id="135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31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지능화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9" name="Text Box 21"/>
            <p:cNvSpPr txBox="1">
              <a:spLocks noChangeArrowheads="1"/>
            </p:cNvSpPr>
            <p:nvPr/>
          </p:nvSpPr>
          <p:spPr bwMode="auto">
            <a:xfrm>
              <a:off x="684234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사물인터넷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빅데이터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인공지능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(AI)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프린터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CPS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Freeform 12"/>
          <p:cNvSpPr>
            <a:spLocks/>
          </p:cNvSpPr>
          <p:nvPr/>
        </p:nvSpPr>
        <p:spPr bwMode="gray">
          <a:xfrm rot="994135">
            <a:off x="40820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8" name="Freeform 12"/>
          <p:cNvSpPr>
            <a:spLocks/>
          </p:cNvSpPr>
          <p:nvPr/>
        </p:nvSpPr>
        <p:spPr bwMode="gray">
          <a:xfrm rot="994135">
            <a:off x="62196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49" name="그룹 148"/>
          <p:cNvGrpSpPr/>
          <p:nvPr/>
        </p:nvGrpSpPr>
        <p:grpSpPr>
          <a:xfrm>
            <a:off x="763541" y="1431203"/>
            <a:ext cx="3387908" cy="499353"/>
            <a:chOff x="4061874" y="1746857"/>
            <a:chExt cx="3387908" cy="499353"/>
          </a:xfrm>
        </p:grpSpPr>
        <p:sp>
          <p:nvSpPr>
            <p:cNvPr id="150" name="AutoShape 21"/>
            <p:cNvSpPr>
              <a:spLocks noChangeArrowheads="1"/>
            </p:cNvSpPr>
            <p:nvPr/>
          </p:nvSpPr>
          <p:spPr bwMode="auto">
            <a:xfrm>
              <a:off x="4272578" y="1746857"/>
              <a:ext cx="3177204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자동화 시스템의 발달 과정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51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2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3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4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5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6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7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70" name="그룹 6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7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7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7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광전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7281" name="_x614066152" descr="EMB00000e5002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02"/>
          <a:stretch>
            <a:fillRect/>
          </a:stretch>
        </p:blipFill>
        <p:spPr bwMode="auto">
          <a:xfrm>
            <a:off x="973878" y="2074478"/>
            <a:ext cx="3644209" cy="111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_x620645152" descr="EMB00000e5002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3"/>
          <a:stretch>
            <a:fillRect/>
          </a:stretch>
        </p:blipFill>
        <p:spPr bwMode="auto">
          <a:xfrm>
            <a:off x="5252883" y="1886917"/>
            <a:ext cx="2703494" cy="19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_x608133832" descr="DRW00000e5002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0" y="3534273"/>
            <a:ext cx="2570447" cy="125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413" y="5039486"/>
            <a:ext cx="842440" cy="603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078" y="3841478"/>
            <a:ext cx="3117051" cy="191111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856" y="4956042"/>
            <a:ext cx="1096763" cy="6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직류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8307" name="_x612036288" descr="EMB00000e5002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84" y="2126696"/>
            <a:ext cx="3780420" cy="33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_x612035208" descr="EMB00000e5002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3"/>
          <a:stretch>
            <a:fillRect/>
          </a:stretch>
        </p:blipFill>
        <p:spPr bwMode="auto">
          <a:xfrm>
            <a:off x="988248" y="3126323"/>
            <a:ext cx="2110273" cy="14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6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교류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9329" name="_x612028584" descr="EMB00000e5002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032" r="903" b="9111"/>
          <a:stretch>
            <a:fillRect/>
          </a:stretch>
        </p:blipFill>
        <p:spPr bwMode="auto">
          <a:xfrm>
            <a:off x="3056770" y="2032628"/>
            <a:ext cx="4801342" cy="35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2942391"/>
            <a:ext cx="2063091" cy="154927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7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스테핑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모터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0353" name="_x94369384" descr="EMB00000e5003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7"/>
          <a:stretch>
            <a:fillRect/>
          </a:stretch>
        </p:blipFill>
        <p:spPr bwMode="auto">
          <a:xfrm>
            <a:off x="6712170" y="3736695"/>
            <a:ext cx="1382728" cy="14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_x94368376" descr="EMB00000e5003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31" y="2045704"/>
            <a:ext cx="1474967" cy="14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_x94369888" descr="EMB00000e5003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56" y="2922976"/>
            <a:ext cx="2629074" cy="23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_x94369888" descr="EMB00000e5003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29" y="2974427"/>
            <a:ext cx="2712703" cy="23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252320" y="2269467"/>
            <a:ext cx="1872208" cy="367445"/>
            <a:chOff x="1252320" y="2732176"/>
            <a:chExt cx="1872208" cy="367445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바이폴라</a:t>
              </a:r>
              <a:r>
                <a:rPr lang="ko-KR" altLang="en-US" sz="1600" b="1" dirty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2176" y="2269467"/>
            <a:ext cx="1872208" cy="367445"/>
            <a:chOff x="1252320" y="2732176"/>
            <a:chExt cx="1872208" cy="367445"/>
          </a:xfrm>
        </p:grpSpPr>
        <p:sp>
          <p:nvSpPr>
            <p:cNvPr id="2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유니폴라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6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106112"/>
            <a:ext cx="4112728" cy="177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37" y="3951082"/>
            <a:ext cx="4129051" cy="156234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31640" y="2516523"/>
            <a:ext cx="1872208" cy="367445"/>
            <a:chOff x="1252320" y="2732176"/>
            <a:chExt cx="1872208" cy="367445"/>
          </a:xfrm>
        </p:grpSpPr>
        <p:sp>
          <p:nvSpPr>
            <p:cNvPr id="1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단동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31640" y="4361735"/>
            <a:ext cx="1872208" cy="367445"/>
            <a:chOff x="1252320" y="2732176"/>
            <a:chExt cx="1872208" cy="367445"/>
          </a:xfrm>
        </p:grpSpPr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>
                  <a:solidFill>
                    <a:schemeClr val="bg1"/>
                  </a:solidFill>
                  <a:ea typeface="굴림" charset="-127"/>
                </a:rPr>
                <a:t>복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동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솔레노이드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밸브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1377" name="_x612059832" descr="DRW00000e5003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71148"/>
            <a:ext cx="4249934" cy="158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85" y="3716704"/>
            <a:ext cx="3276005" cy="187488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96833" y="2747122"/>
            <a:ext cx="2069095" cy="367445"/>
            <a:chOff x="1062745" y="2576528"/>
            <a:chExt cx="2069095" cy="367445"/>
          </a:xfrm>
        </p:grpSpPr>
        <p:sp>
          <p:nvSpPr>
            <p:cNvPr id="19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전자기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유도현상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196833" y="4470422"/>
            <a:ext cx="2069095" cy="367445"/>
            <a:chOff x="1062745" y="2576528"/>
            <a:chExt cx="2069095" cy="367445"/>
          </a:xfrm>
        </p:grpSpPr>
        <p:sp>
          <p:nvSpPr>
            <p:cNvPr id="23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솔레노이드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밸브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7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484529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405301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892257" cy="369322"/>
          </a:xfrm>
          <a:prstGeom prst="rect">
            <a:avLst/>
          </a:prstGeom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직렬회로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병렬회로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01377" name="_x314672744" descr="EMB000022946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68" y="2166256"/>
            <a:ext cx="6936265" cy="2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5" name="그룹 1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8" name="_x314672824" descr="EMB000022946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" y="2276872"/>
            <a:ext cx="6833588" cy="13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7"/>
          <p:cNvSpPr>
            <a:spLocks noChangeArrowheads="1"/>
          </p:cNvSpPr>
          <p:nvPr/>
        </p:nvSpPr>
        <p:spPr bwMode="gray">
          <a:xfrm>
            <a:off x="830785" y="1340768"/>
            <a:ext cx="381322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auto">
          <a:xfrm flipH="1">
            <a:off x="441305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21163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 anchorCtr="0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양변환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음변환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46702" y="3209205"/>
            <a:ext cx="3093450" cy="2092003"/>
            <a:chOff x="2195736" y="2780928"/>
            <a:chExt cx="3093450" cy="2092003"/>
          </a:xfrm>
        </p:grpSpPr>
        <p:grpSp>
          <p:nvGrpSpPr>
            <p:cNvPr id="48" name="그룹 47"/>
            <p:cNvGrpSpPr/>
            <p:nvPr/>
          </p:nvGrpSpPr>
          <p:grpSpPr>
            <a:xfrm>
              <a:off x="2195736" y="3608871"/>
              <a:ext cx="3093450" cy="1264060"/>
              <a:chOff x="1131552" y="4181164"/>
              <a:chExt cx="3093450" cy="126406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131552" y="4181164"/>
                <a:ext cx="3081417" cy="607238"/>
                <a:chOff x="1131552" y="4181164"/>
                <a:chExt cx="3081417" cy="607238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1131552" y="4221087"/>
                  <a:ext cx="3081417" cy="504056"/>
                  <a:chOff x="1331640" y="4221088"/>
                  <a:chExt cx="3024336" cy="504056"/>
                </a:xfrm>
              </p:grpSpPr>
              <p:cxnSp>
                <p:nvCxnSpPr>
                  <p:cNvPr id="3" name="꺾인 연결선 2"/>
                  <p:cNvCxnSpPr/>
                  <p:nvPr/>
                </p:nvCxnSpPr>
                <p:spPr bwMode="auto">
                  <a:xfrm flipV="1">
                    <a:off x="1331640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7" name="꺾인 연결선 16"/>
                  <p:cNvCxnSpPr/>
                  <p:nvPr/>
                </p:nvCxnSpPr>
                <p:spPr bwMode="auto">
                  <a:xfrm flipH="1" flipV="1">
                    <a:off x="2843808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8" name="직선 화살표 연결선 7"/>
                <p:cNvCxnSpPr/>
                <p:nvPr/>
              </p:nvCxnSpPr>
              <p:spPr bwMode="auto">
                <a:xfrm flipV="1">
                  <a:off x="1901906" y="4181164"/>
                  <a:ext cx="0" cy="543979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직선 화살표 연결선 22"/>
                <p:cNvCxnSpPr/>
                <p:nvPr/>
              </p:nvCxnSpPr>
              <p:spPr bwMode="auto">
                <a:xfrm>
                  <a:off x="3443752" y="4221087"/>
                  <a:ext cx="0" cy="567315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1131552" y="5013176"/>
                <a:ext cx="3093450" cy="432048"/>
                <a:chOff x="1131552" y="5013176"/>
                <a:chExt cx="3093450" cy="432048"/>
              </a:xfrm>
            </p:grpSpPr>
            <p:cxnSp>
              <p:nvCxnSpPr>
                <p:cNvPr id="16" name="직선 연결선 15"/>
                <p:cNvCxnSpPr/>
                <p:nvPr/>
              </p:nvCxnSpPr>
              <p:spPr bwMode="auto">
                <a:xfrm>
                  <a:off x="1131552" y="5445224"/>
                  <a:ext cx="770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직선 연결선 24"/>
                <p:cNvCxnSpPr/>
                <p:nvPr/>
              </p:nvCxnSpPr>
              <p:spPr bwMode="auto">
                <a:xfrm flipV="1">
                  <a:off x="19019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직선 연결선 26"/>
                <p:cNvCxnSpPr/>
                <p:nvPr/>
              </p:nvCxnSpPr>
              <p:spPr bwMode="auto">
                <a:xfrm>
                  <a:off x="1901906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직선 연결선 33"/>
                <p:cNvCxnSpPr/>
                <p:nvPr/>
              </p:nvCxnSpPr>
              <p:spPr bwMode="auto">
                <a:xfrm flipV="1">
                  <a:off x="20543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직선 연결선 37"/>
                <p:cNvCxnSpPr/>
                <p:nvPr/>
              </p:nvCxnSpPr>
              <p:spPr bwMode="auto">
                <a:xfrm>
                  <a:off x="2051720" y="5445224"/>
                  <a:ext cx="1362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직선 연결선 39"/>
                <p:cNvCxnSpPr/>
                <p:nvPr/>
              </p:nvCxnSpPr>
              <p:spPr bwMode="auto">
                <a:xfrm flipV="1">
                  <a:off x="34140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직선 연결선 40"/>
                <p:cNvCxnSpPr/>
                <p:nvPr/>
              </p:nvCxnSpPr>
              <p:spPr bwMode="auto">
                <a:xfrm>
                  <a:off x="3414074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직선 연결선 41"/>
                <p:cNvCxnSpPr/>
                <p:nvPr/>
              </p:nvCxnSpPr>
              <p:spPr bwMode="auto">
                <a:xfrm flipV="1">
                  <a:off x="35664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직선 연결선 42"/>
                <p:cNvCxnSpPr/>
                <p:nvPr/>
              </p:nvCxnSpPr>
              <p:spPr bwMode="auto">
                <a:xfrm>
                  <a:off x="3566474" y="5445224"/>
                  <a:ext cx="658528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7" name="설명선 1 46"/>
              <p:cNvSpPr/>
              <p:nvPr/>
            </p:nvSpPr>
            <p:spPr bwMode="auto">
              <a:xfrm>
                <a:off x="2384229" y="4677928"/>
                <a:ext cx="675603" cy="263240"/>
              </a:xfrm>
              <a:prstGeom prst="borderCallout1">
                <a:avLst>
                  <a:gd name="adj1" fmla="val 47461"/>
                  <a:gd name="adj2" fmla="val -4156"/>
                  <a:gd name="adj3" fmla="val 117409"/>
                  <a:gd name="adj4" fmla="val -5532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36000" tIns="45720" rIns="3600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1</a:t>
                </a:r>
                <a:r>
                  <a:rPr kumimoji="0" lang="ko-KR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스캔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355135" y="2780928"/>
              <a:ext cx="992730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ON</a:t>
              </a:r>
              <a:endParaRPr lang="ko-KR" altLang="en-US" sz="1600" spc="-150" dirty="0"/>
            </a:p>
          </p:txBody>
        </p:sp>
        <p:cxnSp>
          <p:nvCxnSpPr>
            <p:cNvPr id="5" name="직선 화살표 연결선 4"/>
            <p:cNvCxnSpPr/>
            <p:nvPr/>
          </p:nvCxnSpPr>
          <p:spPr bwMode="auto">
            <a:xfrm>
              <a:off x="2771800" y="3191490"/>
              <a:ext cx="194290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4124016" y="2780928"/>
              <a:ext cx="1153138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OFF</a:t>
              </a:r>
              <a:endParaRPr lang="ko-KR" altLang="en-US" sz="1600" spc="-150" dirty="0"/>
            </a:p>
          </p:txBody>
        </p:sp>
        <p:cxnSp>
          <p:nvCxnSpPr>
            <p:cNvPr id="44" name="직선 화살표 연결선 43"/>
            <p:cNvCxnSpPr/>
            <p:nvPr/>
          </p:nvCxnSpPr>
          <p:spPr bwMode="auto">
            <a:xfrm flipH="1">
              <a:off x="4568488" y="3191490"/>
              <a:ext cx="219536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그룹 4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5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02403" name="_x314672904" descr="EMB0000229469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/>
          <a:stretch>
            <a:fillRect/>
          </a:stretch>
        </p:blipFill>
        <p:spPr bwMode="auto">
          <a:xfrm>
            <a:off x="1010658" y="2300090"/>
            <a:ext cx="6873710" cy="18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SET 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RST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설명선 1 16"/>
          <p:cNvSpPr/>
          <p:nvPr/>
        </p:nvSpPr>
        <p:spPr bwMode="auto">
          <a:xfrm>
            <a:off x="6488685" y="4509120"/>
            <a:ext cx="1035643" cy="376636"/>
          </a:xfrm>
          <a:prstGeom prst="borderCallout1">
            <a:avLst>
              <a:gd name="adj1" fmla="val -6125"/>
              <a:gd name="adj2" fmla="val 46106"/>
              <a:gd name="adj3" fmla="val -125102"/>
              <a:gd name="adj4" fmla="val 3238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리셋</a:t>
            </a:r>
            <a:r>
              <a:rPr lang="en-US" altLang="ko-KR" sz="1400" dirty="0" smtClean="0"/>
              <a:t>(reset)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설명선 1 17"/>
          <p:cNvSpPr/>
          <p:nvPr/>
        </p:nvSpPr>
        <p:spPr bwMode="auto">
          <a:xfrm>
            <a:off x="5292080" y="1844824"/>
            <a:ext cx="1035642" cy="376636"/>
          </a:xfrm>
          <a:prstGeom prst="borderCallout1">
            <a:avLst>
              <a:gd name="adj1" fmla="val 60239"/>
              <a:gd name="adj2" fmla="val 103634"/>
              <a:gd name="adj3" fmla="val 133382"/>
              <a:gd name="adj4" fmla="val 13323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셋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48990" y="4149080"/>
            <a:ext cx="4947146" cy="2012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093" y="4205502"/>
            <a:ext cx="4221533" cy="1887794"/>
            <a:chOff x="824383" y="4179744"/>
            <a:chExt cx="4221533" cy="1887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141" y="4179744"/>
              <a:ext cx="3914775" cy="1862585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824383" y="453563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SET</a:t>
              </a:r>
              <a:endParaRPr lang="ko-KR" alt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4383" y="513819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RST</a:t>
              </a:r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4383" y="5728984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출력</a:t>
              </a:r>
              <a:endParaRPr lang="ko-KR" altLang="en-US" sz="16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비트 디바이스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워드 디바이스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911450296" descr="EMB00002b1c04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696744" cy="24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5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637970584" descr="EMB00002b882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97143"/>
            <a:ext cx="3780420" cy="225751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55576" y="1340768"/>
            <a:ext cx="7560840" cy="2160240"/>
            <a:chOff x="827584" y="1400912"/>
            <a:chExt cx="7128792" cy="2160240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827584" y="1591668"/>
              <a:ext cx="7128792" cy="1969484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97549" y="1400912"/>
              <a:ext cx="2330431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203671" y="1496290"/>
              <a:ext cx="89327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224591" y="1496290"/>
              <a:ext cx="91312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389349" y="1413629"/>
              <a:ext cx="1723011" cy="33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스마트팩토리란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922866" y="1939269"/>
              <a:ext cx="266788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97549" y="1976976"/>
              <a:ext cx="6587254" cy="13388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0070C0"/>
                  </a:solidFill>
                </a:rPr>
                <a:t>공장자동화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(FA)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 </a:t>
              </a:r>
              <a:r>
                <a:rPr lang="en-US" altLang="ko-KR" dirty="0" smtClean="0"/>
                <a:t>+ </a:t>
              </a:r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지능형 통합관리 시스템</a:t>
              </a:r>
              <a:endParaRPr lang="en-US" altLang="ko-KR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설계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개발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제조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유통의 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생산공정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+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ICT,  AI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생산성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품질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고객 만족도 향상</a:t>
              </a:r>
              <a:endParaRPr lang="en-US" altLang="ko-KR" dirty="0" smtClean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91" name="_x637968856" descr="EMB00002b8823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6979" r="5649" b="11981"/>
          <a:stretch>
            <a:fillRect/>
          </a:stretch>
        </p:blipFill>
        <p:spPr bwMode="auto">
          <a:xfrm>
            <a:off x="748156" y="3797143"/>
            <a:ext cx="3679828" cy="22509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004048" y="721885"/>
            <a:ext cx="3600400" cy="1241558"/>
            <a:chOff x="5004048" y="430063"/>
            <a:chExt cx="3600400" cy="1030728"/>
          </a:xfrm>
        </p:grpSpPr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5394573" y="441877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스마트팩토리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5076056" y="722137"/>
              <a:ext cx="3427809" cy="65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기획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/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설계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유통</a:t>
              </a:r>
              <a:r>
                <a:rPr lang="en-US" altLang="ko-KR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및 판매 등 생산과정 전반에 대해 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ICT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기술로 통합해 최소 비용과 시간으로 고객 맞춤형 제품을 생산하는 첨단 지능형 공장이다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AutoShape 4">
            <a:hlinkClick r:id="rId4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스마트팩토리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주소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5" y="1916832"/>
            <a:ext cx="7829847" cy="48245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(OFF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89" name="_x248856032" descr="EMB000000442a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528894" cy="15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846327" y="3645024"/>
            <a:ext cx="4173263" cy="475836"/>
            <a:chOff x="830785" y="1340768"/>
            <a:chExt cx="4173263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(ON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91" name="_x248963904" descr="EMB000000442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/>
          <a:stretch>
            <a:fillRect/>
          </a:stretch>
        </p:blipFill>
        <p:spPr bwMode="auto">
          <a:xfrm>
            <a:off x="1187624" y="4221088"/>
            <a:ext cx="6500792" cy="14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인터록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2161" name="_x248237208" descr="EMB000000442a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0" y="2027344"/>
            <a:ext cx="6892438" cy="36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3885232" cy="475836"/>
            <a:chOff x="830784" y="1340768"/>
            <a:chExt cx="3885232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3885232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C000"/>
                </a:gs>
                <a:gs pos="50000">
                  <a:srgbClr val="FFFF00"/>
                </a:gs>
                <a:gs pos="100000">
                  <a:srgbClr val="FFC000"/>
                </a:gs>
              </a:gsLst>
              <a:lin ang="5400000" scaled="1"/>
            </a:gra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485065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3271706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2-1]  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장학퀴즈 회로</a:t>
              </a:r>
              <a:endParaRPr lang="en-US" altLang="ko-KR" spc="-30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52636" y="2005780"/>
            <a:ext cx="7175748" cy="3583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GREEN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en-US" altLang="ko-KR" kern="0" dirty="0">
                <a:solidFill>
                  <a:schemeClr val="accent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YELLOW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PB3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④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 이상의 스위치를 동시에 누르면 가장 먼저 누른 스위치와 </a:t>
            </a:r>
            <a:endParaRPr lang="en-US" altLang="ko-KR" kern="0" dirty="0" smtClean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연결된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개만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⑤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PB4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소등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되고 처음 상태로 돌아간다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9" name="그룹 1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130268"/>
            <a:ext cx="7200800" cy="2208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err="1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</a:t>
            </a:r>
            <a:r>
              <a:rPr lang="ko-KR" altLang="en-US" kern="0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회전한다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컨베이어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err="1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컨베이어가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동작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하거나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정지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하면 </a:t>
            </a:r>
            <a:r>
              <a:rPr lang="ko-KR" altLang="en-US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녹색등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521152"/>
            <a:ext cx="6489630" cy="1008112"/>
            <a:chOff x="890682" y="4521152"/>
            <a:chExt cx="6489630" cy="1008112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21152"/>
              <a:ext cx="6489630" cy="1008112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81748" y="4653136"/>
              <a:ext cx="16257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err="1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드릴모터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Y29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81748" y="5075892"/>
              <a:ext cx="16738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컨베이어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Y2A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9540" y="504344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6226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녹색등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Y2D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-01]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일치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24644" y="2204864"/>
            <a:ext cx="7031732" cy="20882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(on).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다시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(off).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버튼을 누를 때마다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램프의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on/off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동작이 반복된다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5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pic>
        <p:nvPicPr>
          <p:cNvPr id="88065" name="_x654406176" descr="EMB00002c7804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4" y="2219726"/>
            <a:ext cx="7350940" cy="17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8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93032168" descr="EMB00000f70201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2"/>
          <a:stretch>
            <a:fillRect/>
          </a:stretch>
        </p:blipFill>
        <p:spPr bwMode="auto">
          <a:xfrm>
            <a:off x="2364506" y="1976002"/>
            <a:ext cx="4032448" cy="24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949718" y="3974435"/>
            <a:ext cx="2829577" cy="3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endParaRPr lang="en-US" altLang="ko-KR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66575" y="4559255"/>
            <a:ext cx="6277099" cy="10618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PB1</a:t>
            </a:r>
            <a:r>
              <a:rPr lang="ko-KR" altLang="en-US" sz="1400" dirty="0" smtClean="0"/>
              <a:t>을 누를 </a:t>
            </a:r>
            <a:r>
              <a:rPr lang="ko-KR" altLang="en-US" sz="1400" dirty="0" err="1" smtClean="0"/>
              <a:t>때만다</a:t>
            </a:r>
            <a:r>
              <a:rPr lang="ko-KR" altLang="en-US" sz="1400" dirty="0" smtClean="0"/>
              <a:t>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의 값이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씩 증가한다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C1</a:t>
            </a:r>
            <a:r>
              <a:rPr lang="ko-KR" altLang="en-US" sz="1400" dirty="0" smtClean="0"/>
              <a:t>이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가</a:t>
            </a:r>
            <a:r>
              <a:rPr lang="en-US" altLang="ko-KR" sz="1400" dirty="0" smtClean="0"/>
              <a:t>(count up)</a:t>
            </a:r>
            <a:r>
              <a:rPr lang="ko-KR" altLang="en-US" sz="1400" dirty="0" smtClean="0"/>
              <a:t> 되면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과 연결된 접점의 상태가 반전된다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PB2</a:t>
            </a:r>
            <a:r>
              <a:rPr lang="ko-KR" altLang="en-US" sz="1400" dirty="0" smtClean="0"/>
              <a:t>를 누르면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이 초기화 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33" name="AutoShape 18"/>
          <p:cNvSpPr>
            <a:spLocks noChangeArrowheads="1"/>
          </p:cNvSpPr>
          <p:nvPr/>
        </p:nvSpPr>
        <p:spPr bwMode="auto">
          <a:xfrm flipH="1">
            <a:off x="3562232" y="3531456"/>
            <a:ext cx="94741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 flipH="1">
            <a:off x="1269729" y="3531456"/>
            <a:ext cx="96846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32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248841896" descr="EMB000000442a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9263"/>
            <a:ext cx="6912768" cy="24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 bwMode="auto">
          <a:xfrm>
            <a:off x="6948264" y="2032628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851648" y="3229171"/>
            <a:ext cx="857694" cy="57606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6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0833" name="_x840848144" descr="EMB00002b1c053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5" y="2708920"/>
            <a:ext cx="2658253" cy="24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5" name="_x840849440" descr="DRW00002b1c05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60848"/>
            <a:ext cx="3744416" cy="35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4014408" y="4077071"/>
            <a:ext cx="4085983" cy="1694007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1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55576" y="1340768"/>
            <a:ext cx="7560840" cy="1917589"/>
            <a:chOff x="755576" y="1340768"/>
            <a:chExt cx="7560840" cy="1917589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755576" y="1531524"/>
              <a:ext cx="7560840" cy="1726833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41903" y="1340768"/>
              <a:ext cx="2644307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74913" y="1362264"/>
              <a:ext cx="2388975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제조실행시스템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(MES)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856633" y="1879125"/>
              <a:ext cx="282957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00745" y="1821240"/>
              <a:ext cx="7271655" cy="1344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주문의 착수에서 완성품에 이르기까지의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생산활동을 추적관리하고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생산의 최적화를 위한 정보를 제공</a:t>
              </a:r>
              <a:r>
                <a:rPr lang="ko-KR" altLang="en-US" sz="1400" dirty="0" smtClean="0"/>
                <a:t>한다</a:t>
              </a:r>
              <a:r>
                <a:rPr lang="en-US" altLang="ko-KR" sz="1400" dirty="0" smtClean="0"/>
                <a:t>.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언제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어디에서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어떻게</a:t>
              </a:r>
              <a:r>
                <a:rPr lang="en-US" altLang="ko-KR" sz="1400" dirty="0"/>
                <a:t> </a:t>
              </a:r>
              <a:r>
                <a:rPr lang="ko-KR" altLang="en-US" sz="1400" dirty="0" err="1" smtClean="0"/>
                <a:t>생산하였는지에</a:t>
              </a:r>
              <a:r>
                <a:rPr lang="ko-KR" altLang="en-US" sz="1400" dirty="0" smtClean="0"/>
                <a:t> 대한 세부정보를 실시간 제공한다</a:t>
              </a:r>
              <a:r>
                <a:rPr lang="en-US" altLang="ko-KR" sz="1400" dirty="0" smtClean="0"/>
                <a:t>.</a:t>
              </a:r>
              <a:endParaRPr lang="en-US" altLang="ko-KR" sz="1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ERP </a:t>
              </a:r>
              <a:r>
                <a:rPr lang="ko-KR" altLang="en-US" sz="1400" dirty="0" smtClean="0"/>
                <a:t>시스템과 하위 생산시스템까</a:t>
              </a:r>
              <a:r>
                <a:rPr lang="ko-KR" altLang="en-US" sz="1400" dirty="0"/>
                <a:t>지</a:t>
              </a:r>
              <a:r>
                <a:rPr lang="ko-KR" altLang="en-US" sz="1400" dirty="0" smtClean="0"/>
                <a:t>의 제어를 통합시켜주는 역할 수행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469147" y="1436146"/>
              <a:ext cx="94741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176644" y="1436146"/>
              <a:ext cx="96846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05" y="3548074"/>
            <a:ext cx="4938810" cy="2386262"/>
          </a:xfrm>
          <a:prstGeom prst="rect">
            <a:avLst/>
          </a:prstGeom>
        </p:spPr>
      </p:pic>
      <p:pic>
        <p:nvPicPr>
          <p:cNvPr id="19" name="_x309475440" descr="EMB00001014bb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278266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On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1857" name="_x840849080" descr="EMB00002b1c05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2406800"/>
            <a:ext cx="7127639" cy="26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0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Off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2881" name="_x840849008" descr="EMB00002b1c0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7" y="2529647"/>
            <a:ext cx="7246698" cy="15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3" name="그룹 32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5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5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플리커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fliker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341450976" descr="EMB0002be4c56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200800" cy="25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4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 순차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76833" y="2070653"/>
            <a:ext cx="7351551" cy="3518587"/>
            <a:chOff x="532816" y="2135535"/>
            <a:chExt cx="8220075" cy="3557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785" y="2135535"/>
              <a:ext cx="8181975" cy="16287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816" y="4169510"/>
              <a:ext cx="8220075" cy="1524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17984" y="3768767"/>
              <a:ext cx="19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···· (</a:t>
              </a:r>
              <a:r>
                <a:rPr lang="ko-KR" altLang="en-US" dirty="0" smtClean="0"/>
                <a:t>중략</a:t>
              </a:r>
              <a:r>
                <a:rPr lang="en-US" altLang="ko-KR" dirty="0" smtClean="0"/>
                <a:t>) </a:t>
              </a:r>
              <a:r>
                <a:rPr lang="en-US" altLang="ko-KR" dirty="0"/>
                <a:t>····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24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3-1]  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무한 반복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899592" y="2276872"/>
            <a:ext cx="7128792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개씩 켜졌다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마지막 램프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흰색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꺼진 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후에는 처음부터 반복한다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 후 프로그램을 종료한다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8" name="그룹 3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편솔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6260" name="_x249150648" descr="EMB000000442b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650786"/>
            <a:ext cx="6984777" cy="2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_x249149208"/>
          <p:cNvSpPr>
            <a:spLocks noChangeArrowheads="1"/>
          </p:cNvSpPr>
          <p:nvPr/>
        </p:nvSpPr>
        <p:spPr bwMode="auto">
          <a:xfrm>
            <a:off x="909436" y="3645024"/>
            <a:ext cx="1800200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타원 19"/>
          <p:cNvSpPr/>
          <p:nvPr/>
        </p:nvSpPr>
        <p:spPr bwMode="auto">
          <a:xfrm>
            <a:off x="6948264" y="4696924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89089" name="_x93042464" descr="DRW00000f7020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9" y="541923"/>
            <a:ext cx="3384376" cy="20229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양솔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112643" name="_x912431736" descr="EMB00002b1c05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"/>
          <a:stretch>
            <a:fillRect/>
          </a:stretch>
        </p:blipFill>
        <p:spPr bwMode="auto">
          <a:xfrm>
            <a:off x="726611" y="2593246"/>
            <a:ext cx="7085749" cy="30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 bwMode="auto">
          <a:xfrm>
            <a:off x="6732240" y="4496383"/>
            <a:ext cx="1273520" cy="1308881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_x249149208"/>
          <p:cNvSpPr>
            <a:spLocks noChangeArrowheads="1"/>
          </p:cNvSpPr>
          <p:nvPr/>
        </p:nvSpPr>
        <p:spPr bwMode="auto">
          <a:xfrm>
            <a:off x="973878" y="3645024"/>
            <a:ext cx="1365874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_x93042824" descr="EMB00000f702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2" y="489745"/>
            <a:ext cx="2376264" cy="2110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6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1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(SOL3)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연속으로 왕복운동한다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실린더의 왕복운동이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왕복한 후 자동으로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698450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2378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SOL3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Y23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왕복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횟수 지정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6739" name="_x840848864" descr="EMB00002b1c05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51"/>
          <a:stretch>
            <a:fillRect/>
          </a:stretch>
        </p:blipFill>
        <p:spPr bwMode="auto">
          <a:xfrm>
            <a:off x="4629081" y="2447016"/>
            <a:ext cx="3327295" cy="27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37" name="_x911451088" descr="DRW00002b1c05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8" y="2501364"/>
            <a:ext cx="3428534" cy="2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973878" y="3501008"/>
            <a:ext cx="1869930" cy="792088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75855" y="2198180"/>
            <a:ext cx="1008761" cy="1555214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9809" name="_x840849224" descr="EMB00002b1c05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7" y="1316650"/>
            <a:ext cx="8226323" cy="5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4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620689"/>
            <a:ext cx="830573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횡단 보도 신호등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23905" name="_x840848936" descr="EMB00002b1c05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11421"/>
          <a:stretch>
            <a:fillRect/>
          </a:stretch>
        </p:blipFill>
        <p:spPr bwMode="auto">
          <a:xfrm>
            <a:off x="1607269" y="2286261"/>
            <a:ext cx="5688632" cy="31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1133576" y="2074478"/>
            <a:ext cx="6564666" cy="349770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타임 차트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8001" name="_x840849728" descr="EMB00002b1c05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"/>
          <a:stretch>
            <a:fillRect/>
          </a:stretch>
        </p:blipFill>
        <p:spPr bwMode="auto">
          <a:xfrm>
            <a:off x="1117894" y="2106941"/>
            <a:ext cx="6550450" cy="34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9025" name="_x680427568" descr="EMB00002b1c05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33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0049" name="_x912432384" descr="EMB00002b1c05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28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6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3"/>
            <a:ext cx="7729662" cy="374441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00745" y="2420888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앞의 신호등 제어 프로그램을 참고하여 횡단보도 녹색 점등 시간을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초로 늘리고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처음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나머지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 깜박이도록 프로그램을 수정해 보자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점등 시간 조절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3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동작선도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5169" name="_x679727184" descr="DRW00002b1c05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5" y="2708919"/>
            <a:ext cx="228972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44048" y="2204864"/>
            <a:ext cx="4656344" cy="3384376"/>
            <a:chOff x="3444048" y="2276872"/>
            <a:chExt cx="4656344" cy="3384376"/>
          </a:xfrm>
        </p:grpSpPr>
        <p:pic>
          <p:nvPicPr>
            <p:cNvPr id="135171" name="_x679726968" descr="EMB00002b1c058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048" y="2276872"/>
              <a:ext cx="4656344" cy="302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80040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A+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18975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/>
                <a:t>B</a:t>
              </a:r>
              <a:r>
                <a:rPr lang="en-US" altLang="ko-KR" sz="1600" dirty="0" smtClean="0"/>
                <a:t>+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5039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B-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71103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A-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47167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C+</a:t>
              </a:r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23231" y="5326519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C-</a:t>
              </a:r>
              <a:endParaRPr lang="ko-KR" altLang="en-US" sz="1600" dirty="0"/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830785" y="2420888"/>
            <a:ext cx="2518625" cy="2664296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6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라벨 목록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38939"/>
              </p:ext>
            </p:extLst>
          </p:nvPr>
        </p:nvGraphicFramePr>
        <p:xfrm>
          <a:off x="830785" y="1933766"/>
          <a:ext cx="7269606" cy="3943296"/>
        </p:xfrm>
        <a:graphic>
          <a:graphicData uri="http://schemas.openxmlformats.org/drawingml/2006/table">
            <a:tbl>
              <a:tblPr/>
              <a:tblGrid>
                <a:gridCol w="1025559">
                  <a:extLst>
                    <a:ext uri="{9D8B030D-6E8A-4147-A177-3AD203B41FA5}">
                      <a16:colId xmlns:a16="http://schemas.microsoft.com/office/drawing/2014/main" val="1615051174"/>
                    </a:ext>
                  </a:extLst>
                </a:gridCol>
                <a:gridCol w="987464">
                  <a:extLst>
                    <a:ext uri="{9D8B030D-6E8A-4147-A177-3AD203B41FA5}">
                      <a16:colId xmlns:a16="http://schemas.microsoft.com/office/drawing/2014/main" val="37561104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81207832"/>
                    </a:ext>
                  </a:extLst>
                </a:gridCol>
                <a:gridCol w="1236693">
                  <a:extLst>
                    <a:ext uri="{9D8B030D-6E8A-4147-A177-3AD203B41FA5}">
                      <a16:colId xmlns:a16="http://schemas.microsoft.com/office/drawing/2014/main" val="4160701180"/>
                    </a:ext>
                  </a:extLst>
                </a:gridCol>
                <a:gridCol w="1139571">
                  <a:extLst>
                    <a:ext uri="{9D8B030D-6E8A-4147-A177-3AD203B41FA5}">
                      <a16:colId xmlns:a16="http://schemas.microsoft.com/office/drawing/2014/main" val="1113918930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3804182715"/>
                    </a:ext>
                  </a:extLst>
                </a:gridCol>
              </a:tblGrid>
              <a:tr h="318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81379"/>
                  </a:ext>
                </a:extLst>
              </a:tr>
              <a:tr h="31821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리드스위치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LS1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SOL1F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21306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SOL1R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3569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LS3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0625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LS4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송출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21882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LS5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배출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6035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LS6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UP/DOWN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SOL5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7009"/>
                  </a:ext>
                </a:extLst>
              </a:tr>
              <a:tr h="31821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SEN1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물체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LEFT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8943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준비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RIGHT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23618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여부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SOL7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가동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388791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금속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비금속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77988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SEN6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컨베이어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38927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7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6193" name="_x679728624" descr="EMB00002b1c05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" b="36913"/>
          <a:stretch>
            <a:fillRect/>
          </a:stretch>
        </p:blipFill>
        <p:spPr bwMode="auto">
          <a:xfrm>
            <a:off x="746809" y="2049023"/>
            <a:ext cx="7425591" cy="36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7217" name="_x910221048" descr="EMB00002b1c05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2" y="2221804"/>
            <a:ext cx="7439238" cy="30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5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개요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34" name="AutoShape 3"/>
          <p:cNvSpPr>
            <a:spLocks noChangeArrowheads="1"/>
          </p:cNvSpPr>
          <p:nvPr/>
        </p:nvSpPr>
        <p:spPr bwMode="auto">
          <a:xfrm>
            <a:off x="1018311" y="2060848"/>
            <a:ext cx="6722041" cy="1467106"/>
          </a:xfrm>
          <a:prstGeom prst="roundRect">
            <a:avLst>
              <a:gd name="adj" fmla="val 13745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HMI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(Human-Machine Interface) 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사용자가 기계장비나 시스템 또는 컴퓨터 프로그램과 소통할 수 있도록 상호 작용을 해 주는 인터페이스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기계장비나 시스템의 동작 상태를 화면을 통해 원격으로 모니터링 하거나 또는 화면상에서 직접 터치하여 원격 제어할 수 있다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  <a:endParaRPr lang="en-US" altLang="ko-KR" sz="1400" dirty="0" smtClean="0">
              <a:solidFill>
                <a:schemeClr val="tx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67460"/>
            <a:ext cx="2546053" cy="1520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33" y="3722205"/>
            <a:ext cx="2136492" cy="1965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745898"/>
            <a:ext cx="2700222" cy="16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7735102" cy="50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활용 예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8245" name="_x909669056" descr="EMB00002b1c05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0268"/>
            <a:ext cx="6264696" cy="36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68144" y="836712"/>
            <a:ext cx="2952329" cy="2016224"/>
            <a:chOff x="5940151" y="764704"/>
            <a:chExt cx="2952329" cy="2016224"/>
          </a:xfrm>
          <a:solidFill>
            <a:schemeClr val="bg1">
              <a:lumMod val="50000"/>
            </a:schemeClr>
          </a:solidFill>
        </p:grpSpPr>
        <p:sp>
          <p:nvSpPr>
            <p:cNvPr id="21" name="직사각형 20"/>
            <p:cNvSpPr/>
            <p:nvPr/>
          </p:nvSpPr>
          <p:spPr bwMode="auto">
            <a:xfrm>
              <a:off x="5940151" y="764704"/>
              <a:ext cx="2952329" cy="2016224"/>
            </a:xfrm>
            <a:prstGeom prst="rect">
              <a:avLst/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8244" name="Picture 4" descr="https://blog.kakaocdn.net/dn/lLc8Q/btqCBwVKIMy/7wvG6iF4ZeKDCbUdFwzGDk/im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119" y="835502"/>
              <a:ext cx="2816494" cy="1851107"/>
            </a:xfrm>
            <a:prstGeom prst="rect">
              <a:avLst/>
            </a:prstGeom>
            <a:grpFill/>
            <a:extLst/>
          </p:spPr>
        </p:pic>
      </p:grpSp>
      <p:sp>
        <p:nvSpPr>
          <p:cNvPr id="22" name="직사각형 21"/>
          <p:cNvSpPr/>
          <p:nvPr/>
        </p:nvSpPr>
        <p:spPr bwMode="auto">
          <a:xfrm>
            <a:off x="1133576" y="4797152"/>
            <a:ext cx="3726456" cy="96075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1" name="_x909671000" descr="EMB00002b1c06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6623583" cy="23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3" name="_x910222560" descr="DRW00002b1c06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16" y="3599484"/>
            <a:ext cx="6165515" cy="21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5" name="_x910221768" descr="DRW00002b1c0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28" y="2060848"/>
            <a:ext cx="6730223" cy="33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5409" name="_x910222560" descr="DRW00002b1c06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926114"/>
            <a:ext cx="6048672" cy="4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1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6433" name="_x909672440" descr="EMB00002b1c0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3" y="1222543"/>
            <a:ext cx="7886979" cy="558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9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7457" name="_x909671072" descr="DRW00002b1c06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69030"/>
            <a:ext cx="6389229" cy="3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6" name="그룹 1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1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313" name="_x909677192" descr="EMB00002b1c06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5"/>
          <a:stretch>
            <a:fillRect/>
          </a:stretch>
        </p:blipFill>
        <p:spPr bwMode="auto">
          <a:xfrm>
            <a:off x="847492" y="2353368"/>
            <a:ext cx="7180892" cy="20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6" name="그룹 2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5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2" y="1269211"/>
            <a:ext cx="8712968" cy="547215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7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8721" name="_x909681800" descr="DRW00002b1c06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62" y="2492896"/>
            <a:ext cx="678956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0" name="그룹 29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2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0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9745" name="_x909681656" descr="DRW00002b1c06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74478"/>
            <a:ext cx="5741061" cy="35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79208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0769" name="_x912432240" descr="DRW00002b1c06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17" y="2048726"/>
            <a:ext cx="6067619" cy="35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1793" name="_x912432600" descr="DRW00002b1c06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78" y="2243811"/>
            <a:ext cx="712921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2817" name="_x911452096" descr="DRW00002b1c06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41" y="1995412"/>
            <a:ext cx="6120680" cy="48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2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3841" name="_x911452024" descr="DRW00002b1c06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97" y="2348880"/>
            <a:ext cx="6965639" cy="192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0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8065" name="_x219309608" descr="EMB00000dcc39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21" y="1979654"/>
            <a:ext cx="6217862" cy="37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2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6" y="2134088"/>
            <a:ext cx="6931202" cy="352716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3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0" y="2401974"/>
            <a:ext cx="7189290" cy="2630113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0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89" name="_x219279816" descr="DRW00000dcc39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15" y="1950055"/>
            <a:ext cx="6067605" cy="37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0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0113" name="_x219279816" descr="DRW00000dcc39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005780"/>
            <a:ext cx="6264625" cy="36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1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1137" name="_x219279888" descr="DRW00000dcc39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" y="2125164"/>
            <a:ext cx="8075021" cy="34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4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ppt/theme/themeOverride2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cdb2004c007l</Template>
  <TotalTime>10685</TotalTime>
  <Words>2597</Words>
  <Application>Microsoft Office PowerPoint</Application>
  <PresentationFormat>화면 슬라이드 쇼(4:3)</PresentationFormat>
  <Paragraphs>873</Paragraphs>
  <Slides>126</Slides>
  <Notes>84</Notes>
  <HiddenSlides>3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49" baseType="lpstr">
      <vt:lpstr>HY강B</vt:lpstr>
      <vt:lpstr>HY강M</vt:lpstr>
      <vt:lpstr>HY견명조</vt:lpstr>
      <vt:lpstr>HY중고딕</vt:lpstr>
      <vt:lpstr>KBIZ한마음고딕 B</vt:lpstr>
      <vt:lpstr>KBIZ한마음고딕 M</vt:lpstr>
      <vt:lpstr>굴림</vt:lpstr>
      <vt:lpstr>맑은 고딕</vt:lpstr>
      <vt:lpstr>맑은 고딕 Semilight</vt:lpstr>
      <vt:lpstr>한컴 고딕</vt:lpstr>
      <vt:lpstr>함초롬돋움</vt:lpstr>
      <vt:lpstr>휴먼모음T</vt:lpstr>
      <vt:lpstr>Arial</vt:lpstr>
      <vt:lpstr>Verdana</vt:lpstr>
      <vt:lpstr>Wingdings</vt:lpstr>
      <vt:lpstr>7_cdb2004c007l</vt:lpstr>
      <vt:lpstr>cdb2004c007l</vt:lpstr>
      <vt:lpstr>6_cdb2004c007l</vt:lpstr>
      <vt:lpstr>2_cdb2004c007l</vt:lpstr>
      <vt:lpstr>4_cdb2004c007l</vt:lpstr>
      <vt:lpstr>5_cdb2004c007l</vt:lpstr>
      <vt:lpstr>3_cdb2004c007l</vt:lpstr>
      <vt:lpstr>Chart</vt:lpstr>
      <vt:lpstr>PLC 제어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Diagram</vt:lpstr>
      <vt:lpstr> Cycle Diagram</vt:lpstr>
      <vt:lpstr>Diagram</vt:lpstr>
      <vt:lpstr>Diagram</vt:lpstr>
      <vt:lpstr>Diagram</vt:lpstr>
      <vt:lpstr>Diagram</vt:lpstr>
      <vt:lpstr>Diagram</vt:lpstr>
      <vt:lpstr>Diagram</vt:lpstr>
      <vt:lpstr>Marketing Diagram</vt:lpstr>
      <vt:lpstr>Diagram</vt:lpstr>
      <vt:lpstr>Diagram</vt:lpstr>
      <vt:lpstr>Diagram</vt:lpstr>
      <vt:lpstr>Diagram</vt:lpstr>
      <vt:lpstr>Table</vt:lpstr>
      <vt:lpstr>3-D Pie Chart</vt:lpstr>
      <vt:lpstr>Marketing Diagram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제어</dc:title>
  <dc:creator>sth</dc:creator>
  <cp:lastModifiedBy>Windows 사용자</cp:lastModifiedBy>
  <cp:revision>457</cp:revision>
  <dcterms:created xsi:type="dcterms:W3CDTF">2014-03-12T01:21:02Z</dcterms:created>
  <dcterms:modified xsi:type="dcterms:W3CDTF">2021-07-02T02:02:41Z</dcterms:modified>
</cp:coreProperties>
</file>